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256" r:id="rId2"/>
    <p:sldId id="347" r:id="rId3"/>
    <p:sldId id="348" r:id="rId4"/>
    <p:sldId id="262" r:id="rId5"/>
    <p:sldId id="399" r:id="rId6"/>
    <p:sldId id="263" r:id="rId7"/>
    <p:sldId id="264" r:id="rId8"/>
    <p:sldId id="332" r:id="rId9"/>
    <p:sldId id="334" r:id="rId10"/>
    <p:sldId id="333" r:id="rId11"/>
    <p:sldId id="349" r:id="rId12"/>
    <p:sldId id="350" r:id="rId13"/>
    <p:sldId id="336" r:id="rId14"/>
    <p:sldId id="335" r:id="rId15"/>
    <p:sldId id="337" r:id="rId16"/>
    <p:sldId id="339" r:id="rId17"/>
    <p:sldId id="338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21" r:id="rId26"/>
    <p:sldId id="322" r:id="rId27"/>
    <p:sldId id="395" r:id="rId28"/>
    <p:sldId id="352" r:id="rId29"/>
    <p:sldId id="319" r:id="rId30"/>
    <p:sldId id="265" r:id="rId31"/>
    <p:sldId id="282" r:id="rId32"/>
    <p:sldId id="288" r:id="rId33"/>
    <p:sldId id="289" r:id="rId34"/>
    <p:sldId id="270" r:id="rId35"/>
    <p:sldId id="271" r:id="rId36"/>
    <p:sldId id="272" r:id="rId37"/>
    <p:sldId id="273" r:id="rId38"/>
    <p:sldId id="318" r:id="rId39"/>
    <p:sldId id="353" r:id="rId40"/>
    <p:sldId id="354" r:id="rId41"/>
    <p:sldId id="355" r:id="rId42"/>
    <p:sldId id="356" r:id="rId43"/>
    <p:sldId id="357" r:id="rId44"/>
    <p:sldId id="358" r:id="rId45"/>
    <p:sldId id="396" r:id="rId46"/>
    <p:sldId id="320" r:id="rId47"/>
    <p:sldId id="380" r:id="rId48"/>
    <p:sldId id="261" r:id="rId49"/>
    <p:sldId id="275" r:id="rId50"/>
    <p:sldId id="304" r:id="rId51"/>
    <p:sldId id="305" r:id="rId52"/>
    <p:sldId id="306" r:id="rId53"/>
    <p:sldId id="307" r:id="rId54"/>
    <p:sldId id="278" r:id="rId55"/>
    <p:sldId id="279" r:id="rId56"/>
    <p:sldId id="280" r:id="rId57"/>
    <p:sldId id="285" r:id="rId58"/>
    <p:sldId id="308" r:id="rId59"/>
    <p:sldId id="309" r:id="rId60"/>
    <p:sldId id="323" r:id="rId61"/>
    <p:sldId id="324" r:id="rId62"/>
    <p:sldId id="267" r:id="rId63"/>
    <p:sldId id="287" r:id="rId64"/>
    <p:sldId id="325" r:id="rId65"/>
    <p:sldId id="326" r:id="rId66"/>
    <p:sldId id="296" r:id="rId67"/>
    <p:sldId id="292" r:id="rId68"/>
    <p:sldId id="291" r:id="rId69"/>
    <p:sldId id="293" r:id="rId70"/>
    <p:sldId id="294" r:id="rId71"/>
    <p:sldId id="295" r:id="rId72"/>
    <p:sldId id="290" r:id="rId73"/>
    <p:sldId id="297" r:id="rId74"/>
    <p:sldId id="298" r:id="rId75"/>
    <p:sldId id="381" r:id="rId76"/>
    <p:sldId id="299" r:id="rId77"/>
    <p:sldId id="386" r:id="rId78"/>
    <p:sldId id="384" r:id="rId79"/>
    <p:sldId id="385" r:id="rId80"/>
    <p:sldId id="388" r:id="rId81"/>
    <p:sldId id="389" r:id="rId82"/>
    <p:sldId id="391" r:id="rId83"/>
    <p:sldId id="390" r:id="rId84"/>
    <p:sldId id="392" r:id="rId85"/>
    <p:sldId id="387" r:id="rId86"/>
    <p:sldId id="393" r:id="rId87"/>
    <p:sldId id="383" r:id="rId88"/>
    <p:sldId id="394" r:id="rId89"/>
    <p:sldId id="268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71" r:id="rId98"/>
    <p:sldId id="372" r:id="rId99"/>
    <p:sldId id="373" r:id="rId100"/>
    <p:sldId id="374" r:id="rId101"/>
    <p:sldId id="375" r:id="rId102"/>
    <p:sldId id="376" r:id="rId103"/>
    <p:sldId id="377" r:id="rId104"/>
    <p:sldId id="378" r:id="rId105"/>
    <p:sldId id="379" r:id="rId106"/>
    <p:sldId id="310" r:id="rId107"/>
    <p:sldId id="311" r:id="rId108"/>
    <p:sldId id="397" r:id="rId109"/>
    <p:sldId id="327" r:id="rId110"/>
    <p:sldId id="328" r:id="rId111"/>
    <p:sldId id="351" r:id="rId112"/>
    <p:sldId id="269" r:id="rId113"/>
    <p:sldId id="312" r:id="rId114"/>
    <p:sldId id="314" r:id="rId115"/>
    <p:sldId id="315" r:id="rId116"/>
    <p:sldId id="313" r:id="rId117"/>
    <p:sldId id="316" r:id="rId118"/>
    <p:sldId id="317" r:id="rId119"/>
    <p:sldId id="398" r:id="rId120"/>
    <p:sldId id="329" r:id="rId121"/>
    <p:sldId id="330" r:id="rId122"/>
    <p:sldId id="331" r:id="rId1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8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notesMaster" Target="notesMasters/notesMaster1.xml"/><Relationship Id="rId125" Type="http://schemas.openxmlformats.org/officeDocument/2006/relationships/printerSettings" Target="printerSettings/printerSettings1.bin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4.8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-69-23 24 0,'0'-2'12'0,"0"-7"5"0,0 9-11 15,3 6-1-15,-3 2 1 16,0 7-2-16,0 0 0 15,-3 6-2-15,3 12 1 16,0 3-3-16,3-6 0 16,1 2 1-16,4 1 1 15,-2 6-2-15,2-9 0 16,-2 0-1-16,2-9 0 16,-1-3-7-16,0 0 1 15,1-9-5-15,-5-3 1 16,-3-6-12-16,3-3 1 15</inkml:trace>
  <inkml:trace contextRef="#ctx0" brushRef="#br0" timeOffset="-316.7604">-248 46 25 0,'7'0'12'0,"-7"-3"3"0,0 3-12 16,0 3 0-16,0-3 0 16,0 9 1-16,0 0 0 15,0 0-2-15,0 0 1 16,3 3 0-16,1 0 1 16,-1 12-4-16,5 2 0 15,-1 1 0-15,0 3 1 16,4 0-2-16,-4-3 1 15,4 3-2-15,-4 0 0 16,0-6-6-16,0-3 1 0,1-3-8 16,-1-6 0-16,-4-6-1 15,4-6 1-15</inkml:trace>
  <inkml:trace contextRef="#ctx0" brushRef="#br0" timeOffset="328.9948">-274 204 26 0,'0'6'13'0,"4"-15"4"15,3 9-13-15,4-6 1 16,0 6 1-16,7-6 0 16,0 3 1-16,7-9-5 0,7 3 0 15,0 3-2-15,0-2 1 16,0-1-1-16,-2 0 1 15,-2 0-2-15,1 9 0 16,-8-9-6-16,-3 9 1 16,-3-3-6-16,-8 6 1 15,-7-3-14-15,0 6 0 16,-7 3 24-16,-4-3 1 16</inkml:trace>
  <inkml:trace contextRef="#ctx0" brushRef="#br0" timeOffset="599.9039">-241 294 27 0,'-7'6'13'16,"10"-30"4"-16,-3 24-14 0,0 0-1 16,7 3 1-16,4 0 3 15,3-3 1-15,1-6-4 16,3 0 0-16,3 0-1 15,4-3 0-15,4 0-3 16,0-3 1-16,-5 3 0 16,2 0 0-16,-4-3-1 15,-5 3 1-15,-2 6-2 16,2-3 0-16,-9 0-16 16,-1 6 0-16,-7-6-5 15,0 6 1-15</inkml:trace>
  <inkml:trace contextRef="#ctx0" brushRef="#br0" timeOffset="1227.985">472 204 25 0,'0'-3'12'0,"0"3"9"15,0 0-13-15,0 0-3 0,-4 3 0 16,1-3-3-16,0 15 1 15,-5-9-2-15,1 9 1 16,-4 6-2-16,4-3 1 16,4 6-2-16,-1-3 0 15,4 6 1-15,7-6 0 16,4 0 0-16,3-3 0 16,0-9 1-16,4-3 0 15,0-6 1-15,0-3 0 16,4-6-2-16,-4 0 0 15,-4-6 1-15,-3-3 0 32,-11-9-8-32,-7 6 1 0,-4-3-2 15,0 9 0-15,1 3-5 16,-5 3 0-16,4 0-5 16,5 6 1-16</inkml:trace>
  <inkml:trace contextRef="#ctx0" brushRef="#br0" timeOffset="1604.8869">838 25 18 0,'-4'-21'9'0,"-3"36"1"0,7-18-9 16,-3 0 2-1,-5-3 0-15,2 3 2 0,-6-6 0 16,-2 9-1-16,4-3 1 16,-2 3-3-16,-2 3 1 15,-4-3-4-15,4 0 0 16,0 6 0-16,3 6 0 16,4 0 0-16,0 0 1 15,3-3 1-15,0 12 0 16,4-3 0-16,4 3 1 15,3 3-2-15,4-1 1 16,3 4-1-16,-3-3 0 16,0-3 0-16,3 9 1 15,-3 0-3-15,-1 0 0 0,2-6-7 16,-2 3 0-16,-2-9-5 16,-2 0 1-16,-2-6 3 15,-4-3 0-15</inkml:trace>
  <inkml:trace contextRef="#ctx0" brushRef="#br0" timeOffset="1830.8322">598 324 28 0,'10'-9'14'0,"30"-12"3"0,-22 12-14 15,7 0-1-15,0-3 0 16,0 3-4-16,0 6 0 16,3 0-3-16,-2 0 0 15,-8 0-15-15,0 0 1 16,-4 9 13-16,0 0 0 16</inkml:trace>
  <inkml:trace contextRef="#ctx0" brushRef="#br0" timeOffset="2745.3978">1268 55 35 0,'22'0'17'0,"17"-30"3"0,-24 27-19 15,3-3 3-15,2 0 1 16,2 0-3-16,0 3 1 16,-1-3-3-16,-3 6 0 15,0 0-1-15,-4 0 1 16,1 9-2-16,-4-6 1 0,-1 6-10 16,-2 0 1-16,-1-9-7 15,0 12 0-15,-7-12 4 16,0 15 0-16</inkml:trace>
  <inkml:trace contextRef="#ctx0" brushRef="#br0" timeOffset="2957.0065">1308 270 29 0,'6'12'14'0,"20"-30"4"15,-16 15-16-15,4-3 1 16,4-3 0-16,4 3-1 16,0-3 0-16,-1 3-3 0,1 0 1 15,-4 0-11-15,0 3 0 16,0-3-13-16,-4 3 0 16</inkml:trace>
  <inkml:trace contextRef="#ctx0" brushRef="#br0" timeOffset="2461.6253">1329 67 21 0,'-3'-6'10'0,"3"-3"8"0,0 12-10 16,-4 6-2-16,4-3 1 0,0 0-5 15,0 3 0-15,0 6 0 16,0 0 1-16,4 6-3 15,-1 8 0-15,0 1 0 16,5 0 1-16,-2 0-4 16,6 0 0-16,-2 0-8 15,1-6 1-15,0 0-8 16,-4-12 1-16,0-3 9 16,-3 0 0-16</inkml:trace>
  <inkml:trace contextRef="#ctx0" brushRef="#br0" timeOffset="3497.3468">1784 174 19 0,'-14'-3'9'0,"3"6"6"16,7-3-9-16,-3 6-3 15,-4 0 0-15,-3 0-1 16,0-3 1-16,-1 6-3 16,1 3 1-16,0-3-1 15,3 0 0-15,0 3-1 16,5 3 1-16,-2 3 0 15,4 3 1-15,4 0-1 16,4 0 0-16,4 0 0 16,-2-3 0-16,8-3 1 0,1-6 1 15,0 0-1-15,-1-9 1 16,4-9-1-16,-4 3 1 16,0-9-2-16,-3 3 0 15,0-6-1-15,-8 0 1 16,1-3 0-16,0 0 0 15,-4 9 0-15,0 3 1 16,0 0-1-16,0 9 1 16,0 0 0-16,0 12 0 15,3 3-2-15,1 0 0 16,3 3 0-16,0 3 1 0,0-3-8 16,4-6 0-16,0-3-8 15,0 0 0-15,-1-6 6 16,4-6 0-16</inkml:trace>
  <inkml:trace contextRef="#ctx0" brushRef="#br0" timeOffset="3872.2477">2110 145 19 0,'0'-9'9'0,"4"18"8"16,-4-9-9-16,0-3-4 15,-4 3 0-15,1 0 1 0,-1 0 1 16,-3-6-5-16,0 6 1 16,-4 0-1-16,0 6 0 15,-3 3-3-15,3-4 0 16,0 10 1-16,1-3 1 15,-1 6 1-15,0 3 0 16,0 3-1-16,4 0 1 16,4 0-2-16,3 3 0 15,3-6 1-15,4 0 1 16,4-3-5-16,0-9 1 16,3-3-3-16,1-3 1 15,-1-6-15-15,4-3 0 0,-4-9 12 16,8 0 1-16</inkml:trace>
  <inkml:trace contextRef="#ctx0" brushRef="#br0" timeOffset="4292.4036">2250 264 11 0,'0'-9'5'0,"4"24"6"16,-1-15-6-16,4 6 2 15,1-12 0-15,-1 0 0 16,3 6 0-16,1 0-3 16,0-9 1-16,0 6-2 15,0 0 1-15,-1-3-3 16,1-3 1-16,-4 6-1 0,1-12 0 16,-5 3 0-16,-3 3 1 15,0-3-2-15,-3 3 1 16,-5 0-1-16,-2 9 0 15,-1-3-1-15,-4 0 0 16,1 6-1-16,-4 0 1 16,0 12 1-16,0 0 0 15,1 3 0-15,2 3 1 32,15 9-1-32,3-3 0 15,5-6 0-15,2-3 0 0,5-3-2 16,-1-6 0-16,0 0-5 15,4-9 0-15,0 0-9 16,0-9 1-16,0 9-1 16,0-9 1-16</inkml:trace>
  <inkml:trace contextRef="#ctx0" brushRef="#br0" timeOffset="5012.8245">2565-82 26 0,'-7'-12'13'0,"7"9"3"0,0 3-12 0,0 0-2 15,0 9 0-15,0 3 4 16,0 6 0-16,0 6-3 16,0 14 1-16,0 4-4 15,0-3 1-15,0 18 0 16,7-10 0-16,-3-5-2 15,0-9 0-15,-1-3 2 16,1-3 1-16,-1-9 0 16,5-6 1-16,2-12-3 15,1-9 0-15,4-3 0 16,-1-6 1-16,0 0-2 16,1 0 1-16,3-3-1 0,3 6 1 15,-6 6 2-15,-1 3 0 16,-4 6-4-16,2 9 1 15,-6 0 1-15,-2 3 0 16,-8-3 0-16,-6 12 0 16,-4 0-1-16,-4-3 1 15,0 3-4-15,0 0 1 16,-4-6-1-16,1-3 0 16,3-3-4-16,0-6 1 15,3-3 2-15,4 0 1 0,4-3-9 16,4-6 0-16,10-9 1 15,4 3 0-15</inkml:trace>
  <inkml:trace contextRef="#ctx0" brushRef="#br0" timeOffset="5403.5114">2953 180 30 0,'-7'6'15'0,"7"0"0"16,0-3-14-16,0 6-2 16,-4 0 0-16,-3 0 4 15,0 3 0-15,3 0 0 16,4 3 0-16,0-3-2 16,4 0 1-16,-1 3-2 0,5-6 1 15,2-3-1-15,5 3 1 16,-1 0 2-16,0-18 1 15,-3 6-2-15,0-6 1 16,-1-3 0-16,-2-3 0 16,-4 6-3-16,-4-3 1 15,-4 0-2-15,-7 0 0 16,0-3-2-16,-3 12 1 16,0 0-4-16,-1 3 0 15,4 0-5-15,1 6 1 16,3-6-2-16,3 9 0 15,4-12-2-15,7 3 0 16,7-6 13-16,4 6 0 0</inkml:trace>
  <inkml:trace contextRef="#ctx0" brushRef="#br0" timeOffset="5731.7612">3207 145 29 0,'15'-9'14'0,"-8"6"9"0,-7 3-15 0,0 3-3 16,-4 6 1-16,-3-1-6 15,4 1 0-15,-8 3 1 16,0 0 0-16,4-3-2 16,0 9 0-16,-1 3 0 15,5 0 1-15,3-6 1 16,3 0 0-16,5 0 0 16,2-3 0-16,5-3 0 0,3-6 0 15,0-3 1-15,3-3 1 16,0-6-3-16,-3-3 1 15,0-6 2-15,-4 6 0 16,-2-3-4-16,-6-6 0 16,-2 6-1-16,-4-3 1 15,-4 6-4-15,-2 3 1 16,-6 3-3-16,2 3 0 16,-4-3-6-16,0 6 1 15,2 6-12-15,2-3 0 16</inkml:trace>
  <inkml:trace contextRef="#ctx0" brushRef="#br0" timeOffset="6138.3486">3530-136 18 0,'-4'0'9'0,"4"3"11"15,0-3-10-15,0 0 0 16,0 6 1-16,0-3-6 16,0 6 1-16,-3-3-3 0,3 3 0 15,-4 3-2-15,4 0 1 16,0 0 0-16,0 18 1 15,0-1-6-15,0 10 1 16,0 0 2-16,0 3 0 16,0 8-1-16,0-11 0 15,0 3-3-15,0-6 1 16,0-3 0-16,0-3 1 16,0-3-3-16,4-9 1 15,-1-6-1-15,1-9 0 16,-4-3-9-16,4-3 0 15,-1-6-4-15,4-9 0 16</inkml:trace>
  <inkml:trace contextRef="#ctx0" brushRef="#br0" timeOffset="6639.7872">3677 115 22 0,'7'-9'11'0,"4"9"5"16,-8 0-10-16,-3 0-2 16,4-6 0-16,-1 0 0 15,1 6 1-15,-4 0-1 16,0 0 0-16,4 9-3 16,-8-9 1-16,4 0 0 15,-4 0 1-15,1 3-3 16,-1 6 0-16,1 0-1 0,-4-3 0 15,-4 0-1-15,-4 0 1 16,1 3-2-16,-4-1 1 16,4-2 1-16,0 0 1 15,0-3-1-15,2 3 1 16,2 3 1-16,2-3 1 16,5-6 2-16,3 0 0 15,0 0-2-15,0 0 0 16,7 0 0-16,1 6 1 15,6-3-2-15,-4 3 0 16,2 0 0-16,2 3 0 16,0 0 0-16,-4 6 0 0,5-3-2 15,-1 3 1-15,-3-6 1 16,-4 6 0-16,0-3-6 16,0-9 0-16,1 6-7 15,-5 0 1-15,-3-9-18 16,7 0 1-16,4 3 22 15,0 3 0-15</inkml:trace>
  <inkml:trace contextRef="#ctx0" brushRef="#br0" timeOffset="7669.6277">4301 162 28 0,'3'3'14'0,"1"-3"6"0,-4 0-14 16,0 6-1-16,0-3 1 15,-4-3-4-15,4 0 0 0,-3 0-1 16,-1 0 1-16,0 0-1 16,-3-3 0-16,0-3 1 15,0 3 0-15,-8 0-3 16,1 0 0-16,0 3-3 15,-1 3 1-15,-3 3 0 16,4 0 1-16,0 6 1 16,0 0 0-16,3 9 0 15,0-3 0-15,4 9-1 16,4-3 1-16,3-3 1 16,3-3 1-16,4-3 0 15,4 0 1-15,4-9-1 16,-1-3 1-16,4-6-2 0,0-3 1 15,-1-3-3-15,-2-6 1 16,-1 0 2-16,-3 0 1 16,-1 0-3-16,-2 6 0 15,-1-3 2-15,-4 3 0 16,-3 6 1-16,4-3 0 16,-4 12-2-16,4-3 0 15,-1 12 0-15,1-6 0 16,3 6-1-16,0 6 0 15,0-6-8-15,1 0 1 16,2-6-4-16,1 3 1 16,0-9-9-16,0-3 0 15</inkml:trace>
  <inkml:trace contextRef="#ctx0" brushRef="#br0" timeOffset="8106.0035">4663 124 19 0,'3'-18'9'0,"-3"33"11"16,0-15-11-16,0-6-3 15,0 6 1-15,0 0-2 16,-3 0 1-16,-1-9-3 0,-3 3 1 16,0-3-2-16,0 3 0 15,0-6-3-15,-4 0 1 16,4 3-2-16,-4 3 0 16,4 12 2-16,-8 3 1 15,4 6-2-15,4 3 1 16,0 9 0-16,3 3 1 15,1-1-2-15,3 1 0 16,0 0-3-16,3-6 1 16,5 3-2-16,-1-6 0 15,4-9-2-15,3 0 1 16,-3-9-4-16,3 0 1 16,1-12-4-16,2 6 0 0,1-6 8 15,0 0 0-15</inkml:trace>
  <inkml:trace contextRef="#ctx0" brushRef="#br0" timeOffset="8586.0885">4928 136 21 0,'4'-3'10'0,"14"6"3"0,-18-3-11 16,3 0 0-16,0-3 1 16,1 0 3-16,-4 3 1 15,0-3-2-15,4-3 0 16,-4 0-1-16,0-3 1 15,0 6-3-15,-4-9 0 16,0 3-2-16,-2 3 0 16,-5 6-1-16,0 0 1 15,-3 0-1-15,-1 0 0 16,1 9-1-16,0 12 1 16,-1-12 0-16,1 6 1 0,3 0 1 15,4 11 0-15,0-5-1 16,3 6 1-16,1-3-1 15,3 3 0-15,7-6 0 16,0-3 0-16,4-3-5 16,3-6 1-16,0-6-8 15,4-3 1-15,4-3-7 16,-1-6 1-16,1 0 9 16,-4 0 1-16</inkml:trace>
  <inkml:trace contextRef="#ctx0" brushRef="#br0" timeOffset="8961.7865">5118 192 22 0,'-4'9'11'0,"8"-15"5"0,-4 6-11 16,0 0-2-16,0 9 1 16,0-9-1-16,3 9 0 15,1 3-2-15,3-3 1 16,0 6-2-16,4-3 1 15,0 3-1-15,7-6 1 16,-4 0-2-16,4 3 0 16,0-3 5-16,0-9 1 15,0-3-3-15,-1 0 0 16,1-3 0-16,-3-6 0 0,-4-6-3 16,-4 0 1-16,-4 3-3 15,-3-3 1-15,-3-3-2 16,-8 0 1-16,1-3 1 15,-4 10 1-15,-4 2-5 16,0 6 0-16,0 9 1 16,0 0 1-16,0 3-5 15,3 9 1-15,5-7-7 16,-1-2 1-16,4 3 12 16,3 6 1-16</inkml:trace>
  <inkml:trace contextRef="#ctx0" brushRef="#br0" timeOffset="9487.0947">5526 91 19 0,'0'-18'9'0,"-3"21"10"0,3-3-10 15,0 0-4-15,0 9 0 16,0-9-4-16,0 6 1 16,0 6 0-16,0 0 0 15,0 3-2-15,0 6 0 0,0-1 0 16,0 4 1-16,3-3-1 15,1 9 0-15,0-12-2 16,0 3 1-16,2-6 0 16,6-6 1-16,-2-9 0 15,0-3 1-15,5-9-3 16,3 3 1-16,-4-12 1 16,-3 9 1-16,0-6-1 15,-1-3 0-15,-2-3 2 16,-1 6 1-16,-4 6-2 15,1-2 1-15,0 11-2 16,-4 3 0-16,0 3 1 16,0 14 1-16,0-8-1 15,0 9 0-15,0-3-5 0,3 3 0 16,1-6-4-16,3 3 0 16,0-3-5-16,4-9 0 15,0 3-3-15,0-12 1 16</inkml:trace>
  <inkml:trace contextRef="#ctx0" brushRef="#br0" timeOffset="9923.1694">5906 115 21 0,'8'0'10'15,"-1"30"1"-15,-7-24-11 0,3-1 2 16,-3 10 0-16,0 0 4 16,0 0 0-16,0 0-1 15,0 3 0-15,0 0-3 16,0-6 0-16,0 0-2 16,0-6 0-16,0 3 1 15,0-6 1-15,0-3 0 16,0 0 0-16,4-9 0 15,0-3 0-15,-1 0-1 16,4-6 1-16,0 0-3 16,4-3 0-16,0 0 0 15,3 9 1-15,-3 0 0 16,4 6 0-16,-5 4 0 0,1 2 0 16,0 5 0-16,0 4 1 15,-1 0-3-15,1 12 0 16,-4-3-3-16,1 0 1 15,-2 6-6-15,-2-3 0 16,4-3-9-16,-6 0 0 16,2-6 13-16,0 3 0 15</inkml:trace>
  <inkml:trace contextRef="#ctx0" brushRef="#br0" timeOffset="10612.8374">6186 219 28 0,'-14'-6'14'0,"10"18"7"16,4-12-15-16,0 0-1 16,0 0 0-16,8 0 0 15,2 6 0-15,4-6 0 16,4 0 1-16,7 0 1 15,4 3 0-15,4-3-8 16,-1 0 0-16,0-3-4 16,1-3 1-16,-5 3-1 15,-3 0 0-15,-4 0-1 16,-3-3 1-16,-3 6-8 16,-1-6 1-16,0 6-13 0,-3-3 0 15,4 6 22-15,-5-6 0 16</inkml:trace>
  <inkml:trace contextRef="#ctx0" brushRef="#br0" timeOffset="10326.6842">6330-34 23 0,'-11'0'11'0,"7"17"8"15,4-17-12-15,0 6-1 16,0-6 1-16,0 0-3 16,0 6 1-16,0 0-3 0,0 0 1 15,0 6-2-15,0 0 0 16,0 3 1-16,0 0 0 16,4 0-3-16,-4 12 1 15,3 0 0-15,-3 2 0 16,4 1-1-16,0 6 1 15,3-6-6-15,-4 0 0 16,1-3-3-16,0 0 1 31,-1-3-11-31,1-12 0 16,-4-6 7-16,3-6 1 16</inkml:trace>
  <inkml:trace contextRef="#ctx0" brushRef="#br0" timeOffset="11094.3648">6767 127 21 0,'7'-3'10'0,"11"9"5"0,-18-6-11 16,0-3 2-16,0 3 1 0,0 0-2 15,-4 0 1-15,1 0 0 16,-1 0 0-16,0-3-5 16,-3-6 0-16,-3 9-2 15,-1-3 1-15,-4-3-2 16,1 6 0-16,0 6 1 16,0-3 1-16,2-3-1 15,2 9 1-15,3-3 0 16,0 0 1-16,3-6-1 15,4 15 1-15,0-7 0 16,8-5 0-16,-2 6-2 16,6 3 1-16,2-6 0 15,4 0 1-15,0 3 0 16,-1 0 1-16,1 3-1 16,0-3 0-16,-4 0-2 0,-3 3 1 15,-4 3 0-15,1-6 1 16,-5-3-1-16,-3 3 1 15,-3 9-1-15,-5-9 0 16,-2 3-2-16,-8-3 1 16,0 3-2-16,0-3 1 15,0-6-5-15,3 0 0 16,5-3-6-16,0 0 0 16,-2 3-8-16,6-6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2.0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 1367 31 0,'-7'3'15'0,"7"-12"5"0,0 6-16 0,0 3 1 16,0 0 1-16,0-3-3 15,0-6 0-15,4-3 1 16,-1-3 0-16,4 3 0 16,1-9 0-16,2-6-7 15,4 3 1-15,4-14 2 16,0-4 0-16,4-10 2 16,3 8 1-16,3-4-2 15,12-9 0-15,3 1-1 16,3-4 0-16,2 0-1 15,-2 4 0-15,4 1 1 0,-3-5 0 16,-1 7 0-16,1 1 0 16,-1 2 0-16,-3 8 1 15,1 0-2-15,-8 3 1 16,3 6 0-16,-3 9 1 16,-8 3-3-16,-2 3 1 15,-5 6 1-15,-7 4 0 16,1-1 0-16,-5 3 1 15,-2 3-2-15,-8 3 0 16,3 0 1-16,-3-3 0 16,0 3-1-16,0 0 1 15,0 0 0-15,0 0 0 16,0 0 1-16,0 0 1 16,0-3-5-16,0 0 1 0,-3 0 2 15,3 3 1-15,0-3-2 16,-4 0 0-16,0-3-1 15,4-3 0-15,-3 0 1 16,3 0 0-16,-4-3-1 16,1 3 1-16,-8 0 0 15,4-3 1-15,-1 0 0 16,-2 0 0-16,-1 0-1 16,0 0 1-16,1 0 1 15,-2 4 0-15,-2-1-1 16,0 3 0-16,0 3 1 15,-1 0 1-15,1 3-2 0,4 3 1 16,-2-3-1-16,6 0 0 16,2 3-1-16,4 0 0 15,0 3 3-15,4-3 1 16,2 0-2-16,6-3 1 16,2 0-1-16,7-3 0 15,4 3 0-15,0-3 0 16,1 0 0-16,-2-3 0 15,-2 3-2-15,0-3 0 16,-1 3 3-16,-3 0 0 16,-8 3-1-16,2-3 1 15,-6 6-1-15,2 0 0 16,-4 0 0-16,-4 3 0 0,0 3 0 16,0 3 1-16,-4-1-2 15,0 4 1-15,-3 0-1 16,0 3 0-16,-4 3 1 15,0 12 0-15,1-3-1 16,-1 3 1-16,4-1 0 16,-8-2 0-16,-3 0-2 15,4-3 1-15,10-6-1 16,1-3 1-16,0-3 0 16,-1 3 0-16,-4-6 1 15,16-6 0-15,-8 2-2 16,7-8 1-16,-4 6 1 15,1-2 0-15,0-8-2 0,-1 2 0 16,1-2-1-16,-4 4 0 16,0-8-1-16,0 8 1 15,0 0-2-15,0 0 0 16,0 0-5-16,0 0 0 16,0 0-6-16,0-4 0 15,0 4-12-15,7-6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C666F-30F3-A34A-9492-0D3140B47075}" type="datetimeFigureOut">
              <a:rPr lang="en-US" smtClean="0"/>
              <a:t>1/31/16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8743D-BED8-E649-BECE-F85DBE50F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60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71E56D-12D8-4F41-BD44-F20B7AEB3394}" type="slidenum">
              <a:rPr lang="en-US"/>
              <a:pPr/>
              <a:t>30</a:t>
            </a:fld>
            <a:endParaRPr lang="en-US"/>
          </a:p>
        </p:txBody>
      </p:sp>
      <p:sp>
        <p:nvSpPr>
          <p:cNvPr id="1034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904875" y="738188"/>
            <a:ext cx="4859338" cy="3644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34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66751" y="4616739"/>
            <a:ext cx="5336801" cy="429202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50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51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52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53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54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55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56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57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58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59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88B68F-F954-8446-AC95-BA84C907DE45}" type="slidenum">
              <a:rPr lang="en-US"/>
              <a:pPr/>
              <a:t>31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9pPr>
          </a:lstStyle>
          <a:p>
            <a:fld id="{668B504B-7646-4BA6-84CA-B9F36F664356}" type="slidenum">
              <a:rPr lang="en-US" sz="1200" smtClean="0">
                <a:solidFill>
                  <a:srgbClr val="000000"/>
                </a:solidFill>
              </a:rPr>
              <a:pPr/>
              <a:t>32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19675" cy="4106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43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A8555B-68A7-904C-9B10-0615DD81A39F}" type="slidenum">
              <a:rPr lang="en-US"/>
              <a:pPr/>
              <a:t>34</a:t>
            </a:fld>
            <a:endParaRPr lang="en-US"/>
          </a:p>
        </p:txBody>
      </p:sp>
      <p:sp>
        <p:nvSpPr>
          <p:cNvPr id="1126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904875" y="738188"/>
            <a:ext cx="4859338" cy="3644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26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66751" y="4616739"/>
            <a:ext cx="5336801" cy="429202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A8555B-68A7-904C-9B10-0615DD81A39F}" type="slidenum">
              <a:rPr lang="en-US"/>
              <a:pPr/>
              <a:t>35</a:t>
            </a:fld>
            <a:endParaRPr lang="en-US"/>
          </a:p>
        </p:txBody>
      </p:sp>
      <p:sp>
        <p:nvSpPr>
          <p:cNvPr id="1126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904875" y="738188"/>
            <a:ext cx="4859338" cy="3644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26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66751" y="4616739"/>
            <a:ext cx="5336801" cy="429202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A8555B-68A7-904C-9B10-0615DD81A39F}" type="slidenum">
              <a:rPr lang="en-US"/>
              <a:pPr/>
              <a:t>36</a:t>
            </a:fld>
            <a:endParaRPr lang="en-US"/>
          </a:p>
        </p:txBody>
      </p:sp>
      <p:sp>
        <p:nvSpPr>
          <p:cNvPr id="1126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904875" y="738188"/>
            <a:ext cx="4859338" cy="3644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26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66751" y="4616739"/>
            <a:ext cx="5336801" cy="429202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A8555B-68A7-904C-9B10-0615DD81A39F}" type="slidenum">
              <a:rPr lang="en-US"/>
              <a:pPr/>
              <a:t>37</a:t>
            </a:fld>
            <a:endParaRPr lang="en-US"/>
          </a:p>
        </p:txBody>
      </p:sp>
      <p:sp>
        <p:nvSpPr>
          <p:cNvPr id="1126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904875" y="738188"/>
            <a:ext cx="4859338" cy="3644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26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66751" y="4616739"/>
            <a:ext cx="5336801" cy="429202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48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12B85-81D3-B040-B19F-2942B7850192}" type="slidenum">
              <a:rPr lang="en-US"/>
              <a:pPr/>
              <a:t>49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9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83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3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301625"/>
            <a:ext cx="7732713" cy="981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2" y="1600200"/>
            <a:ext cx="8283575" cy="4560888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04-</a:t>
            </a:r>
            <a:fld id="{0F9304B4-7360-4298-9ACC-01396B20E7A5}" type="slidenum">
              <a:rPr lang="en-US"/>
              <a:pPr>
                <a:defRPr/>
              </a:pPr>
              <a:t>‹#›</a:t>
            </a:fld>
            <a:r>
              <a:rPr lang="en-US"/>
              <a:t>/33</a:t>
            </a:r>
          </a:p>
        </p:txBody>
      </p:sp>
    </p:spTree>
    <p:extLst>
      <p:ext uri="{BB962C8B-B14F-4D97-AF65-F5344CB8AC3E}">
        <p14:creationId xmlns:p14="http://schemas.microsoft.com/office/powerpoint/2010/main" val="387440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6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42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3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8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0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9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48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14D4C-2ABF-C44A-BC46-3C67B5522971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77014-FF53-124F-8F04-F6533A4AD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8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<Relationship Id="rId8" Type="http://schemas.openxmlformats.org/officeDocument/2006/relationships/customXml" Target="../ink/ink1.xml"/><Relationship Id="rId10" Type="http://schemas.openxmlformats.org/officeDocument/2006/relationships/image" Target="../media/image38.png"/><Relationship Id="rId11" Type="http://schemas.openxmlformats.org/officeDocument/2006/relationships/customXml" Target="../ink/ink2.xml"/><Relationship Id="rId12" Type="http://schemas.openxmlformats.org/officeDocument/2006/relationships/image" Target="../media/image39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20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emf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4.emf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emf"/><Relationship Id="rId3" Type="http://schemas.openxmlformats.org/officeDocument/2006/relationships/image" Target="../media/image33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12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1216331" cy="70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5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CALL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COMBO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9944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35091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(2) = 2, f(3) = 3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7577" y="2882543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085471" y="2975590"/>
            <a:ext cx="860321" cy="611512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82051" y="5881873"/>
            <a:ext cx="1708771" cy="611512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6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35091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(2) = 2, f(3) = 3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7577" y="2882543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085471" y="2975590"/>
            <a:ext cx="860321" cy="611512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6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5356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(2) = 2, f(3) = 3, f(4) = 5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1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5356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(2) = 2, f(3) = 3, f(4) = 5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55816" y="2298990"/>
            <a:ext cx="947215" cy="611512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8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53561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(2) = 2, f(3) = 3, f(4) = 5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55816" y="2298990"/>
            <a:ext cx="947215" cy="611512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74354" y="5905614"/>
            <a:ext cx="1661291" cy="611512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7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Too Fast, Too Furious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1357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37415" y="1187017"/>
            <a:ext cx="8546048" cy="5044830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Fast </a:t>
            </a:r>
            <a:r>
              <a:rPr lang="en-US" sz="4600" dirty="0" err="1" smtClean="0">
                <a:latin typeface="Calibri"/>
                <a:cs typeface="Calibri"/>
              </a:rPr>
              <a:t>Fibb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174" y="1396483"/>
            <a:ext cx="8344289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fastFibb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Map&lt;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,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&gt;</a:t>
            </a:r>
            <a:r>
              <a:rPr lang="en-US" dirty="0" smtClean="0">
                <a:latin typeface="Courier"/>
                <a:cs typeface="Courier"/>
              </a:rPr>
              <a:t>&amp;cache,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n) {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cache.containsKey</a:t>
            </a:r>
            <a:r>
              <a:rPr lang="en-US" dirty="0" smtClean="0">
                <a:latin typeface="Courier"/>
                <a:cs typeface="Courier"/>
              </a:rPr>
              <a:t>(n))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cache[n];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(n &lt;= 1)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1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result = </a:t>
            </a:r>
            <a:r>
              <a:rPr lang="en-US" dirty="0" err="1" smtClean="0">
                <a:latin typeface="Courier"/>
                <a:cs typeface="Courier"/>
              </a:rPr>
              <a:t>fastFibb</a:t>
            </a:r>
            <a:r>
              <a:rPr lang="en-US" dirty="0" smtClean="0">
                <a:latin typeface="Courier"/>
                <a:cs typeface="Courier"/>
              </a:rPr>
              <a:t>(cache, n-1) + </a:t>
            </a:r>
            <a:r>
              <a:rPr lang="en-US" dirty="0" err="1" smtClean="0">
                <a:latin typeface="Courier"/>
                <a:cs typeface="Courier"/>
              </a:rPr>
              <a:t>fastFibb</a:t>
            </a:r>
            <a:r>
              <a:rPr lang="en-US" dirty="0" smtClean="0">
                <a:latin typeface="Courier"/>
                <a:cs typeface="Courier"/>
              </a:rPr>
              <a:t>(cache, n-2);</a:t>
            </a:r>
          </a:p>
          <a:p>
            <a:r>
              <a:rPr lang="en-US" dirty="0" smtClean="0">
                <a:latin typeface="Courier"/>
                <a:cs typeface="Courier"/>
              </a:rPr>
              <a:t>  cache[n] = result;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result;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This is now a wrapper that calls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fastFibb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fibb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n) {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Map&lt;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,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&gt; </a:t>
            </a:r>
            <a:r>
              <a:rPr lang="en-US" dirty="0" smtClean="0">
                <a:latin typeface="Courier"/>
                <a:cs typeface="Courier"/>
              </a:rPr>
              <a:t>cache;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fastFibb</a:t>
            </a:r>
            <a:r>
              <a:rPr lang="en-US" dirty="0" smtClean="0">
                <a:latin typeface="Courier"/>
                <a:cs typeface="Courier"/>
              </a:rPr>
              <a:t>(cache, n);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565" y="4261397"/>
            <a:ext cx="9013435" cy="23265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992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37415" y="1187017"/>
            <a:ext cx="8546048" cy="5044830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Fast </a:t>
            </a:r>
            <a:r>
              <a:rPr lang="en-US" sz="4600" dirty="0" err="1" smtClean="0">
                <a:latin typeface="Calibri"/>
                <a:cs typeface="Calibri"/>
              </a:rPr>
              <a:t>Fibb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174" y="1396483"/>
            <a:ext cx="8344289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fastFibb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Map&lt;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,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&gt;</a:t>
            </a:r>
            <a:r>
              <a:rPr lang="en-US" dirty="0" smtClean="0">
                <a:latin typeface="Courier"/>
                <a:cs typeface="Courier"/>
              </a:rPr>
              <a:t>&amp;cache,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n) {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cache.containsKey</a:t>
            </a:r>
            <a:r>
              <a:rPr lang="en-US" dirty="0" smtClean="0">
                <a:latin typeface="Courier"/>
                <a:cs typeface="Courier"/>
              </a:rPr>
              <a:t>(n))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cache[n];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(n &lt;= 1)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1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result = </a:t>
            </a:r>
            <a:r>
              <a:rPr lang="en-US" dirty="0" err="1" smtClean="0">
                <a:latin typeface="Courier"/>
                <a:cs typeface="Courier"/>
              </a:rPr>
              <a:t>fastFibb</a:t>
            </a:r>
            <a:r>
              <a:rPr lang="en-US" dirty="0" smtClean="0">
                <a:latin typeface="Courier"/>
                <a:cs typeface="Courier"/>
              </a:rPr>
              <a:t>(cache, n-1) + </a:t>
            </a:r>
            <a:r>
              <a:rPr lang="en-US" dirty="0" err="1" smtClean="0">
                <a:latin typeface="Courier"/>
                <a:cs typeface="Courier"/>
              </a:rPr>
              <a:t>fastFibb</a:t>
            </a:r>
            <a:r>
              <a:rPr lang="en-US" dirty="0" smtClean="0">
                <a:latin typeface="Courier"/>
                <a:cs typeface="Courier"/>
              </a:rPr>
              <a:t>(cache, n-2);</a:t>
            </a:r>
          </a:p>
          <a:p>
            <a:r>
              <a:rPr lang="en-US" dirty="0" smtClean="0">
                <a:latin typeface="Courier"/>
                <a:cs typeface="Courier"/>
              </a:rPr>
              <a:t>  cache[n] = result;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result;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This is now a wrapper that calls </a:t>
            </a:r>
            <a:r>
              <a:rPr lang="en-US" b="1" dirty="0" err="1" smtClean="0">
                <a:solidFill>
                  <a:srgbClr val="008000"/>
                </a:solidFill>
                <a:latin typeface="Courier"/>
                <a:cs typeface="Courier"/>
              </a:rPr>
              <a:t>fastFibb</a:t>
            </a:r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fibb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n) {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Map&lt;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,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&gt; </a:t>
            </a:r>
            <a:r>
              <a:rPr lang="en-US" dirty="0" smtClean="0">
                <a:latin typeface="Courier"/>
                <a:cs typeface="Courier"/>
              </a:rPr>
              <a:t>cache;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fastFibb</a:t>
            </a:r>
            <a:r>
              <a:rPr lang="en-US" dirty="0" smtClean="0">
                <a:latin typeface="Courier"/>
                <a:cs typeface="Courier"/>
              </a:rPr>
              <a:t>(cache, n);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675" y="4617502"/>
            <a:ext cx="2111190" cy="21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075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Fast </a:t>
            </a:r>
            <a:r>
              <a:rPr lang="en-US" sz="4600" dirty="0" err="1" smtClean="0">
                <a:latin typeface="Calibri"/>
                <a:cs typeface="Calibri"/>
              </a:rPr>
              <a:t>Fibb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794000"/>
            <a:ext cx="2590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001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79" y="486796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All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813373" y="4478305"/>
            <a:ext cx="76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Fibb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8988" y="3506117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DNA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435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649" y="3758583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686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“</a:t>
            </a:r>
            <a:r>
              <a:rPr lang="en-US" sz="2400" b="1" dirty="0" err="1" smtClean="0">
                <a:solidFill>
                  <a:srgbClr val="008000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 mystery(</a:t>
            </a:r>
            <a:r>
              <a:rPr lang="en-US" sz="2400" b="1" dirty="0" err="1" smtClean="0">
                <a:solidFill>
                  <a:srgbClr val="008000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 level, </a:t>
            </a:r>
            <a:r>
              <a:rPr lang="en-US" sz="2400" b="1" dirty="0" err="1" smtClean="0">
                <a:solidFill>
                  <a:srgbClr val="008000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 x) {</a:t>
            </a:r>
          </a:p>
          <a:p>
            <a:r>
              <a:rPr lang="en-US" sz="2400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if(level == 0) {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    return NUM;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  } else {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sz="2400" b="1" dirty="0" err="1" smtClean="0">
                <a:solidFill>
                  <a:srgbClr val="008000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 r = CALL;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    return COMBO;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What is the result of mystery(3, 5);”</a:t>
            </a:r>
            <a:endParaRPr lang="en-US" sz="2400" b="1" dirty="0" smtClean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5146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79" y="486796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All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813373" y="4478305"/>
            <a:ext cx="76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Fibb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8988" y="3506117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DNA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435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603" y="2773358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686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1216331" cy="70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454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462949" y="3549191"/>
            <a:ext cx="201783" cy="9140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18914" y="3549191"/>
            <a:ext cx="201783" cy="9140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DNA Alignment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97905" y="1736821"/>
            <a:ext cx="22163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s</a:t>
            </a:r>
            <a:r>
              <a:rPr lang="en-US" sz="2400" dirty="0" smtClean="0">
                <a:latin typeface="Courier"/>
                <a:cs typeface="Courier"/>
              </a:rPr>
              <a:t>1 = GAATTC</a:t>
            </a:r>
          </a:p>
          <a:p>
            <a:r>
              <a:rPr lang="en-US" sz="2400" dirty="0">
                <a:latin typeface="Courier"/>
                <a:cs typeface="Courier"/>
              </a:rPr>
              <a:t>s</a:t>
            </a:r>
            <a:r>
              <a:rPr lang="en-US" sz="2400" dirty="0" smtClean="0">
                <a:latin typeface="Courier"/>
                <a:cs typeface="Courier"/>
              </a:rPr>
              <a:t>2 = </a:t>
            </a:r>
            <a:r>
              <a:rPr lang="en-US" sz="2400" dirty="0">
                <a:latin typeface="Courier"/>
                <a:cs typeface="Courier"/>
              </a:rPr>
              <a:t>GATTA</a:t>
            </a:r>
          </a:p>
        </p:txBody>
      </p:sp>
      <p:sp>
        <p:nvSpPr>
          <p:cNvPr id="5" name="Rectangle 4"/>
          <p:cNvSpPr/>
          <p:nvPr/>
        </p:nvSpPr>
        <p:spPr>
          <a:xfrm>
            <a:off x="3096002" y="3539181"/>
            <a:ext cx="22163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s</a:t>
            </a:r>
            <a:r>
              <a:rPr lang="en-US" sz="2400" dirty="0" smtClean="0">
                <a:latin typeface="Courier"/>
                <a:cs typeface="Courier"/>
              </a:rPr>
              <a:t>1 = GAATTC</a:t>
            </a:r>
          </a:p>
          <a:p>
            <a:r>
              <a:rPr lang="en-US" sz="2400" dirty="0">
                <a:latin typeface="Courier"/>
                <a:cs typeface="Courier"/>
              </a:rPr>
              <a:t>s</a:t>
            </a:r>
            <a:r>
              <a:rPr lang="en-US" sz="2400" dirty="0" smtClean="0">
                <a:latin typeface="Courier"/>
                <a:cs typeface="Courier"/>
              </a:rPr>
              <a:t>2 = GA 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97648" y="1139538"/>
            <a:ext cx="277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 DNA strings: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397648" y="3048730"/>
            <a:ext cx="254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Optimal Alignment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rot="20692552">
            <a:off x="4724077" y="4914262"/>
            <a:ext cx="2112779" cy="923330"/>
          </a:xfrm>
          <a:prstGeom prst="rect">
            <a:avLst/>
          </a:prstGeom>
          <a:solidFill>
            <a:srgbClr val="FCD5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gap or mismatch has a penalty of 1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98860" y="4581897"/>
            <a:ext cx="178043" cy="249274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64731" y="4558156"/>
            <a:ext cx="615312" cy="318584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97648" y="4886695"/>
            <a:ext cx="1710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Dissimilarity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3129706" y="5294054"/>
            <a:ext cx="369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2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9698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DNA 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98209" y="882168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GATTA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480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DNA 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98209" y="882168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GATTA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314561" y="1899230"/>
            <a:ext cx="1519302" cy="109205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7382" y="1792398"/>
            <a:ext cx="1235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Match first</a:t>
            </a:r>
          </a:p>
          <a:p>
            <a:pPr algn="ctr"/>
            <a:r>
              <a:rPr lang="en-US" dirty="0" smtClean="0"/>
              <a:t>Score += 0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296775" y="1897317"/>
            <a:ext cx="33705" cy="128389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21962" y="2158461"/>
            <a:ext cx="1265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s1 first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123836" y="1729222"/>
            <a:ext cx="1250109" cy="125019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32534" y="1658001"/>
            <a:ext cx="1265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s2 first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3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DNA 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98209" y="882168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GATTA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12309" y="3135590"/>
            <a:ext cx="1120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35054" y="3216769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12103" y="3024933"/>
            <a:ext cx="1120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GATTA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314561" y="1899230"/>
            <a:ext cx="1519302" cy="109205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46605" y="1792398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Match</a:t>
            </a:r>
          </a:p>
          <a:p>
            <a:pPr algn="ctr"/>
            <a:r>
              <a:rPr lang="en-US" dirty="0" smtClean="0"/>
              <a:t>Score += 0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296775" y="1897317"/>
            <a:ext cx="33705" cy="128389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76175" y="2158461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s1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123836" y="1729222"/>
            <a:ext cx="1250109" cy="125019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6747" y="1658001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s2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79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DNA 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98209" y="882168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GATTA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12309" y="3135590"/>
            <a:ext cx="1120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35054" y="3216769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12103" y="3024933"/>
            <a:ext cx="1120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GATTA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314561" y="1899230"/>
            <a:ext cx="1519302" cy="109205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46605" y="1792398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Match</a:t>
            </a:r>
          </a:p>
          <a:p>
            <a:pPr algn="ctr"/>
            <a:r>
              <a:rPr lang="en-US" dirty="0" smtClean="0"/>
              <a:t>Score += 0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296775" y="1897317"/>
            <a:ext cx="33705" cy="128389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76175" y="2158461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s1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123836" y="1729222"/>
            <a:ext cx="1250109" cy="125019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6747" y="1658001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s2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404953" y="4057692"/>
            <a:ext cx="1521962" cy="109396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31706" y="4127000"/>
            <a:ext cx="25654" cy="9771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7150" y="4041996"/>
            <a:ext cx="1014633" cy="101470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07613" y="4295095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Match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735098" y="4293182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s1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145670" y="4160698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s2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90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DNA 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98209" y="882168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GATTA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12309" y="3135590"/>
            <a:ext cx="1120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35054" y="3216769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12103" y="3024933"/>
            <a:ext cx="1120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GATTA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314561" y="1899230"/>
            <a:ext cx="1519302" cy="109205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46605" y="1792398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Match</a:t>
            </a:r>
          </a:p>
          <a:p>
            <a:pPr algn="ctr"/>
            <a:r>
              <a:rPr lang="en-US" dirty="0" smtClean="0"/>
              <a:t>Score += 0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296775" y="1897317"/>
            <a:ext cx="33705" cy="128389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76175" y="2158461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s1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123836" y="1729222"/>
            <a:ext cx="1250109" cy="125019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6747" y="1658001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s2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404953" y="4057692"/>
            <a:ext cx="1521962" cy="109396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231706" y="4127000"/>
            <a:ext cx="25654" cy="9771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7150" y="4041996"/>
            <a:ext cx="1014633" cy="101470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07613" y="4295095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Match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634144" y="5222830"/>
            <a:ext cx="1120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78846" y="5327750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81113" y="5278357"/>
            <a:ext cx="1108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35098" y="4293182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s1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145670" y="4160698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s2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1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DNA 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26557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Try every combination of decisions.</a:t>
            </a:r>
          </a:p>
          <a:p>
            <a:pPr algn="ctr"/>
            <a:endParaRPr lang="en-US" sz="3600" dirty="0" smtClean="0"/>
          </a:p>
          <a:p>
            <a:pPr algn="ctr"/>
            <a:r>
              <a:rPr lang="en-US" sz="3600" dirty="0" smtClean="0"/>
              <a:t>Return the one with the smallest score.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675" y="4617502"/>
            <a:ext cx="2111190" cy="21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5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DNA Decision Tree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99" y="4277777"/>
            <a:ext cx="3582683" cy="984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58" y="1804632"/>
            <a:ext cx="3740164" cy="10826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451060" y="949619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Without </a:t>
            </a:r>
            <a:r>
              <a:rPr lang="en-US" sz="3600" dirty="0" err="1" smtClean="0"/>
              <a:t>memoization</a:t>
            </a:r>
            <a:r>
              <a:rPr lang="en-US" sz="3600" dirty="0" smtClean="0"/>
              <a:t>: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-451059" y="3535407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With </a:t>
            </a:r>
            <a:r>
              <a:rPr lang="en-US" sz="3600" dirty="0" err="1" smtClean="0"/>
              <a:t>memoization</a:t>
            </a:r>
            <a:r>
              <a:rPr lang="en-US" sz="3600" dirty="0" smtClean="0"/>
              <a:t>: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" y="5860047"/>
            <a:ext cx="914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Where m is the length of str1 and </a:t>
            </a:r>
          </a:p>
          <a:p>
            <a:pPr algn="ctr"/>
            <a:r>
              <a:rPr lang="en-US" sz="2800" dirty="0" smtClean="0"/>
              <a:t>n is the length of str2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587580" y="1970451"/>
            <a:ext cx="878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LOL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7580" y="4425667"/>
            <a:ext cx="1076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6600"/>
                </a:solidFill>
              </a:rPr>
              <a:t>Slow</a:t>
            </a:r>
            <a:endParaRPr lang="en-US" sz="3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57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CALL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COMBO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66743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79" y="486796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All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813373" y="4478305"/>
            <a:ext cx="76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Fibb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8988" y="3506117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DNA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435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603" y="2773358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6449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79" y="486796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All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813373" y="4478305"/>
            <a:ext cx="76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Fibb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8988" y="3506117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DNA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435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514" y="743556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6449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6564" y="1134715"/>
            <a:ext cx="8344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Feel Comfort with Big </a:t>
            </a:r>
            <a:r>
              <a:rPr lang="en-US" sz="3200" dirty="0" smtClean="0">
                <a:latin typeface="Chalkboard"/>
                <a:cs typeface="Chalkboard"/>
              </a:rPr>
              <a:t>O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Understand the benefit of </a:t>
            </a:r>
            <a:r>
              <a:rPr lang="en-US" sz="3200" dirty="0" err="1" smtClean="0">
                <a:latin typeface="Chalkboard"/>
                <a:cs typeface="Chalkboard"/>
              </a:rPr>
              <a:t>memoization</a:t>
            </a:r>
            <a:endParaRPr lang="en-US" sz="32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703949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5;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CALL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COMBO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501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5;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mystery(level-1,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XEXP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COMBO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255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5;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mystery(level-1,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"/>
                <a:cs typeface="Courier"/>
              </a:rPr>
              <a:t>x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OP</a:t>
            </a:r>
            <a:r>
              <a:rPr lang="en-US" sz="2400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XEXP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COMBO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035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5;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mystery(level-1,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"/>
                <a:cs typeface="Courier"/>
              </a:rPr>
              <a:t>x 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+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XEXP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COMBO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5715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5;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mystery(level-1,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"/>
                <a:cs typeface="Courier"/>
              </a:rPr>
              <a:t>x + x);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</a:t>
            </a:r>
            <a:r>
              <a:rPr lang="en-US" sz="2400" b="1" dirty="0" smtClean="0">
                <a:solidFill>
                  <a:srgbClr val="C0504D"/>
                </a:solidFill>
                <a:latin typeface="Courier"/>
                <a:cs typeface="Courier"/>
              </a:rPr>
              <a:t>COMBO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938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5;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mystery(level-1,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"/>
                <a:cs typeface="Courier"/>
              </a:rPr>
              <a:t>x + x);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</a:t>
            </a:r>
            <a:r>
              <a:rPr lang="en-US" sz="2400" b="1" dirty="0" smtClean="0">
                <a:solidFill>
                  <a:schemeClr val="accent2"/>
                </a:solidFill>
                <a:latin typeface="Courier"/>
                <a:cs typeface="Courier"/>
              </a:rPr>
              <a:t>REXP OP XEXP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6252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5;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mystery(level-1,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"/>
                <a:cs typeface="Courier"/>
              </a:rPr>
              <a:t>x + x);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r </a:t>
            </a:r>
            <a:r>
              <a:rPr lang="en-US" sz="2400" b="1" dirty="0" smtClean="0">
                <a:solidFill>
                  <a:schemeClr val="accent2"/>
                </a:solidFill>
                <a:latin typeface="Courier"/>
                <a:cs typeface="Courier"/>
              </a:rPr>
              <a:t>OP XEXP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689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98242" cy="685800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10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29, 2015</a:t>
            </a:r>
            <a:endParaRPr lang="en-US" sz="32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Chris Piech</a:t>
            </a:r>
            <a:endParaRPr lang="en-US" sz="3200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1010501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err="1" smtClean="0">
                <a:latin typeface="Calibri"/>
                <a:cs typeface="Calibri"/>
              </a:rPr>
              <a:t>Memoization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8902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5;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mystery(level-1,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"/>
                <a:cs typeface="Courier"/>
              </a:rPr>
              <a:t>x + x);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r 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* </a:t>
            </a:r>
            <a:r>
              <a:rPr lang="en-US" sz="2400" b="1" dirty="0" smtClean="0">
                <a:solidFill>
                  <a:schemeClr val="accent2"/>
                </a:solidFill>
                <a:latin typeface="Courier"/>
                <a:cs typeface="Courier"/>
              </a:rPr>
              <a:t>XEXP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03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5;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mystery(level-1,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"/>
                <a:cs typeface="Courier"/>
              </a:rPr>
              <a:t>x + x);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r 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* x </a:t>
            </a:r>
            <a:r>
              <a:rPr lang="en-US" sz="2400" b="1" dirty="0" smtClean="0">
                <a:solidFill>
                  <a:schemeClr val="accent2"/>
                </a:solidFill>
                <a:latin typeface="Courier"/>
                <a:cs typeface="Courier"/>
              </a:rPr>
              <a:t>OP NUM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3317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5;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mystery(level-1,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"/>
                <a:cs typeface="Courier"/>
              </a:rPr>
              <a:t>x + x);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r 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* x - </a:t>
            </a:r>
            <a:r>
              <a:rPr lang="en-US" sz="2400" b="1" dirty="0" smtClean="0">
                <a:solidFill>
                  <a:schemeClr val="accent2"/>
                </a:solidFill>
                <a:latin typeface="Courier"/>
                <a:cs typeface="Courier"/>
              </a:rPr>
              <a:t>NUM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289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707" y="1318202"/>
            <a:ext cx="86432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mystery(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level,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x)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if(level == 0)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5;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else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r = mystery(level-1,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Courier"/>
                <a:cs typeface="Courier"/>
              </a:rPr>
              <a:t>x + x);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return r 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* x - </a:t>
            </a:r>
            <a:r>
              <a:rPr lang="en-US" sz="2400" dirty="0"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r>
              <a:rPr lang="en-US" sz="2400" dirty="0" smtClean="0">
                <a:latin typeface="Courier"/>
                <a:cs typeface="Courier"/>
              </a:rPr>
              <a:t>What is the result of mystery(3, 5);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21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Jazzy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032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6564" y="1134715"/>
            <a:ext cx="8344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Feel Comfort with Big </a:t>
            </a:r>
            <a:r>
              <a:rPr lang="en-US" sz="3200" dirty="0" smtClean="0">
                <a:latin typeface="Chalkboard"/>
                <a:cs typeface="Chalkboard"/>
              </a:rPr>
              <a:t>O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Understand the benefit of </a:t>
            </a:r>
            <a:r>
              <a:rPr lang="en-US" sz="3200" dirty="0" err="1" smtClean="0">
                <a:latin typeface="Chalkboard"/>
                <a:cs typeface="Chalkboard"/>
              </a:rPr>
              <a:t>memoization</a:t>
            </a:r>
            <a:endParaRPr lang="en-US" sz="32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8981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79" y="486796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All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813373" y="4478305"/>
            <a:ext cx="76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Fibb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8988" y="3506117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DNA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435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61457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79" y="486796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All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813373" y="4478305"/>
            <a:ext cx="76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Fibb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8988" y="3506117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DNA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435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96" y="4660718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728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Can We </a:t>
            </a:r>
            <a:r>
              <a:rPr lang="en-US" sz="4600" dirty="0" smtClean="0">
                <a:latin typeface="Calibri"/>
                <a:cs typeface="Calibri"/>
              </a:rPr>
              <a:t>Compare Algorithms?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85485" y="3988383"/>
            <a:ext cx="6973030" cy="2654707"/>
            <a:chOff x="2006534" y="3988383"/>
            <a:chExt cx="6973030" cy="26547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6534" y="3988383"/>
              <a:ext cx="6973030" cy="265470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385815" y="4059604"/>
              <a:ext cx="23152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/>
                <a:t>Binary Search</a:t>
              </a:r>
              <a:endParaRPr lang="en-US" sz="3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81810" y="854653"/>
            <a:ext cx="4580380" cy="3068241"/>
            <a:chOff x="2280217" y="854653"/>
            <a:chExt cx="4580380" cy="3068241"/>
          </a:xfrm>
        </p:grpSpPr>
        <p:pic>
          <p:nvPicPr>
            <p:cNvPr id="4" name="Picture 4" descr="http://www.thehockeyshow.org/main/wp-content/uploads/2008/04/sherlock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217" y="854653"/>
              <a:ext cx="4580380" cy="30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455092" y="876481"/>
              <a:ext cx="228503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smtClean="0">
                  <a:solidFill>
                    <a:schemeClr val="bg1"/>
                  </a:solidFill>
                </a:rPr>
                <a:t>Linear Search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294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8250" y="2054597"/>
            <a:ext cx="61872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find(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&gt;</a:t>
            </a:r>
            <a:r>
              <a:rPr lang="en-US" sz="2000" dirty="0" smtClean="0">
                <a:latin typeface="Courier"/>
                <a:cs typeface="Courier"/>
              </a:rPr>
              <a:t> &amp; </a:t>
            </a:r>
            <a:r>
              <a:rPr lang="en-US" sz="2000" dirty="0" err="1" smtClean="0">
                <a:latin typeface="Courier"/>
                <a:cs typeface="Courier"/>
              </a:rPr>
              <a:t>vec</a:t>
            </a:r>
            <a:r>
              <a:rPr lang="en-US" sz="2000" dirty="0" smtClean="0">
                <a:latin typeface="Courier"/>
                <a:cs typeface="Courier"/>
              </a:rPr>
              <a:t>, 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goal) {</a:t>
            </a:r>
          </a:p>
          <a:p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i</a:t>
            </a:r>
            <a:r>
              <a:rPr lang="en-US" sz="2000" dirty="0" smtClean="0">
                <a:latin typeface="Courier"/>
                <a:cs typeface="Courier"/>
              </a:rPr>
              <a:t> = 0; </a:t>
            </a:r>
            <a:r>
              <a:rPr lang="en-US" sz="2000" dirty="0" err="1" smtClean="0">
                <a:latin typeface="Courier"/>
                <a:cs typeface="Courier"/>
              </a:rPr>
              <a:t>i</a:t>
            </a:r>
            <a:r>
              <a:rPr lang="en-US" sz="2000" dirty="0" smtClean="0">
                <a:latin typeface="Courier"/>
                <a:cs typeface="Courier"/>
              </a:rPr>
              <a:t> &lt; </a:t>
            </a:r>
            <a:r>
              <a:rPr lang="en-US" sz="2000" dirty="0" err="1" smtClean="0">
                <a:latin typeface="Courier"/>
                <a:cs typeface="Courier"/>
              </a:rPr>
              <a:t>vec.size</a:t>
            </a:r>
            <a:r>
              <a:rPr lang="en-US" sz="2000" dirty="0" smtClean="0">
                <a:latin typeface="Courier"/>
                <a:cs typeface="Courier"/>
              </a:rPr>
              <a:t>(); </a:t>
            </a:r>
            <a:r>
              <a:rPr lang="en-US" sz="2000" dirty="0" err="1" smtClean="0">
                <a:latin typeface="Courier"/>
                <a:cs typeface="Courier"/>
              </a:rPr>
              <a:t>i</a:t>
            </a:r>
            <a:r>
              <a:rPr lang="en-US" sz="2000" dirty="0" smtClean="0">
                <a:latin typeface="Courier"/>
                <a:cs typeface="Courier"/>
              </a:rPr>
              <a:t>++) {</a:t>
            </a:r>
          </a:p>
          <a:p>
            <a:r>
              <a:rPr lang="en-US" sz="2000" dirty="0" smtClean="0">
                <a:latin typeface="Courier"/>
                <a:cs typeface="Courier"/>
              </a:rPr>
              <a:t>  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 err="1" smtClean="0">
                <a:latin typeface="Courier"/>
                <a:cs typeface="Courier"/>
              </a:rPr>
              <a:t>vec</a:t>
            </a:r>
            <a:r>
              <a:rPr lang="en-US" sz="2000" dirty="0" smtClean="0">
                <a:latin typeface="Courier"/>
                <a:cs typeface="Courier"/>
              </a:rPr>
              <a:t>[</a:t>
            </a:r>
            <a:r>
              <a:rPr lang="en-US" sz="2000" dirty="0" err="1" smtClean="0">
                <a:latin typeface="Courier"/>
                <a:cs typeface="Courier"/>
              </a:rPr>
              <a:t>i</a:t>
            </a:r>
            <a:r>
              <a:rPr lang="en-US" sz="2000" dirty="0" smtClean="0">
                <a:latin typeface="Courier"/>
                <a:cs typeface="Courier"/>
              </a:rPr>
              <a:t>] == goal)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i</a:t>
            </a:r>
            <a:r>
              <a:rPr lang="en-US" sz="2000" dirty="0" smtClean="0">
                <a:latin typeface="Courier"/>
                <a:cs typeface="Courier"/>
              </a:rPr>
              <a:t>;</a:t>
            </a:r>
          </a:p>
          <a:p>
            <a:r>
              <a:rPr lang="en-US" sz="2000" dirty="0" smtClean="0">
                <a:latin typeface="Courier"/>
                <a:cs typeface="Courier"/>
              </a:rPr>
              <a:t>  }</a:t>
            </a:r>
          </a:p>
          <a:p>
            <a:r>
              <a:rPr lang="en-US" sz="2000" dirty="0" smtClean="0">
                <a:latin typeface="Courier"/>
                <a:cs typeface="Courier"/>
              </a:rPr>
              <a:t>  </a:t>
            </a:r>
            <a:r>
              <a:rPr lang="en-US" sz="20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-1;</a:t>
            </a:r>
          </a:p>
          <a:p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Count Number of Executions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0438" y="2360140"/>
            <a:ext cx="1032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halkboard"/>
                <a:cs typeface="Chalkboard"/>
              </a:rPr>
              <a:t>2</a:t>
            </a:r>
            <a:r>
              <a:rPr lang="en-US" sz="2400" i="1" dirty="0" smtClean="0">
                <a:solidFill>
                  <a:srgbClr val="0000FF"/>
                </a:solidFill>
                <a:latin typeface="Chalkboard"/>
                <a:cs typeface="Chalkboard"/>
              </a:rPr>
              <a:t>n </a:t>
            </a:r>
            <a:r>
              <a:rPr lang="en-US" sz="2400" dirty="0" smtClean="0">
                <a:solidFill>
                  <a:srgbClr val="0000FF"/>
                </a:solidFill>
                <a:latin typeface="Chalkboard"/>
                <a:cs typeface="Chalkboard"/>
              </a:rPr>
              <a:t>+ 1</a:t>
            </a:r>
            <a:endParaRPr lang="en-US" sz="2400" dirty="0">
              <a:solidFill>
                <a:srgbClr val="0000FF"/>
              </a:solidFill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87987" y="2656208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halkboard"/>
                <a:cs typeface="Chalkboard"/>
              </a:rPr>
              <a:t>2</a:t>
            </a:r>
            <a:r>
              <a:rPr lang="en-US" sz="2400" i="1" dirty="0" smtClean="0">
                <a:solidFill>
                  <a:srgbClr val="0000FF"/>
                </a:solidFill>
                <a:latin typeface="Chalkboard"/>
                <a:cs typeface="Chalkboard"/>
              </a:rPr>
              <a:t>n</a:t>
            </a:r>
            <a:endParaRPr lang="en-US" sz="2400" dirty="0">
              <a:solidFill>
                <a:srgbClr val="0000FF"/>
              </a:solidFill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5144" y="3270273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8890" y="4443746"/>
            <a:ext cx="2879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FF"/>
                </a:solidFill>
                <a:latin typeface="Chalkboard"/>
                <a:cs typeface="Chalkboard"/>
              </a:rPr>
              <a:t>T(</a:t>
            </a:r>
            <a:r>
              <a:rPr lang="en-US" sz="3600" i="1" dirty="0" smtClean="0">
                <a:solidFill>
                  <a:srgbClr val="0000FF"/>
                </a:solidFill>
                <a:latin typeface="Chalkboard"/>
                <a:cs typeface="Chalkboard"/>
              </a:rPr>
              <a:t>n</a:t>
            </a:r>
            <a:r>
              <a:rPr lang="en-US" sz="3600" dirty="0" smtClean="0">
                <a:solidFill>
                  <a:srgbClr val="0000FF"/>
                </a:solidFill>
                <a:latin typeface="Chalkboard"/>
                <a:cs typeface="Chalkboard"/>
              </a:rPr>
              <a:t>) = </a:t>
            </a:r>
            <a:r>
              <a:rPr lang="en-US" sz="3600" dirty="0" smtClean="0">
                <a:solidFill>
                  <a:srgbClr val="0000FF"/>
                </a:solidFill>
                <a:latin typeface="Chalkboard"/>
                <a:cs typeface="Chalkboard"/>
              </a:rPr>
              <a:t>4</a:t>
            </a:r>
            <a:r>
              <a:rPr lang="en-US" sz="3600" i="1" dirty="0" smtClean="0">
                <a:solidFill>
                  <a:srgbClr val="0000FF"/>
                </a:solidFill>
                <a:latin typeface="Chalkboard"/>
                <a:cs typeface="Chalkboard"/>
              </a:rPr>
              <a:t>n</a:t>
            </a:r>
            <a:r>
              <a:rPr lang="en-US" sz="3600" dirty="0" smtClean="0">
                <a:solidFill>
                  <a:srgbClr val="0000FF"/>
                </a:solidFill>
                <a:latin typeface="Chalkboard"/>
                <a:cs typeface="Chalkboard"/>
              </a:rPr>
              <a:t> </a:t>
            </a:r>
            <a:r>
              <a:rPr lang="en-US" sz="3600" dirty="0" smtClean="0">
                <a:solidFill>
                  <a:srgbClr val="0000FF"/>
                </a:solidFill>
                <a:latin typeface="Chalkboard"/>
                <a:cs typeface="Chalkboard"/>
              </a:rPr>
              <a:t>+ 2 </a:t>
            </a:r>
            <a:endParaRPr lang="en-US" sz="3600" dirty="0">
              <a:solidFill>
                <a:srgbClr val="0000FF"/>
              </a:solidFill>
              <a:latin typeface="Chalkboard"/>
              <a:cs typeface="Chalkboard"/>
            </a:endParaRPr>
          </a:p>
        </p:txBody>
      </p:sp>
      <p:sp>
        <p:nvSpPr>
          <p:cNvPr id="3" name="TextBox 2"/>
          <p:cNvSpPr txBox="1"/>
          <p:nvPr/>
        </p:nvSpPr>
        <p:spPr>
          <a:xfrm rot="20608848">
            <a:off x="5463204" y="4961043"/>
            <a:ext cx="2344662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Do we really care </a:t>
            </a:r>
          </a:p>
          <a:p>
            <a:pPr algn="ctr"/>
            <a:r>
              <a:rPr lang="en-US" sz="2400" dirty="0" smtClean="0"/>
              <a:t>about the +2?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rot="706839">
            <a:off x="1732572" y="5320675"/>
            <a:ext cx="2344662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Do we really care </a:t>
            </a:r>
          </a:p>
          <a:p>
            <a:pPr algn="ctr"/>
            <a:r>
              <a:rPr lang="en-US" sz="2400" dirty="0" smtClean="0"/>
              <a:t>about the </a:t>
            </a:r>
            <a:r>
              <a:rPr lang="en-US" sz="2400" dirty="0" smtClean="0"/>
              <a:t>4?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257978" y="4994913"/>
            <a:ext cx="452547" cy="1851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09999" y="5058877"/>
            <a:ext cx="358106" cy="24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7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9268" y="1961042"/>
            <a:ext cx="677510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500" baseline="30000" dirty="0" smtClean="0">
                <a:latin typeface="Book Antiqua"/>
                <a:cs typeface="Book Antiqua"/>
              </a:rPr>
              <a:t>Tell </a:t>
            </a:r>
            <a:r>
              <a:rPr lang="en-US" sz="5500" baseline="30000" dirty="0">
                <a:latin typeface="Book Antiqua"/>
                <a:cs typeface="Book Antiqua"/>
              </a:rPr>
              <a:t>me and I forget. Teach me and I </a:t>
            </a:r>
            <a:r>
              <a:rPr lang="en-US" sz="5500" baseline="30000" dirty="0" err="1" smtClean="0">
                <a:latin typeface="Book Antiqua"/>
                <a:cs typeface="Book Antiqua"/>
              </a:rPr>
              <a:t>rememoize</a:t>
            </a:r>
            <a:r>
              <a:rPr lang="en-US" sz="5500" baseline="30000" dirty="0" smtClean="0">
                <a:latin typeface="Book Antiqua"/>
                <a:cs typeface="Book Antiqua"/>
              </a:rPr>
              <a:t>.*</a:t>
            </a:r>
          </a:p>
          <a:p>
            <a:r>
              <a:rPr lang="en-US" sz="5500" baseline="30000" dirty="0">
                <a:latin typeface="Book Antiqua"/>
                <a:cs typeface="Book Antiqua"/>
              </a:rPr>
              <a:t> </a:t>
            </a:r>
            <a:r>
              <a:rPr lang="en-US" sz="5500" baseline="30000" dirty="0" smtClean="0">
                <a:latin typeface="Book Antiqua"/>
                <a:cs typeface="Book Antiqua"/>
              </a:rPr>
              <a:t>                 </a:t>
            </a:r>
            <a:endParaRPr lang="en-US" sz="5500" dirty="0">
              <a:latin typeface="Book Antiqua"/>
              <a:cs typeface="Book Antiqu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0134" y="3413909"/>
            <a:ext cx="4925837" cy="656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baseline="30000" dirty="0" smtClean="0">
                <a:latin typeface="Book Antiqua"/>
                <a:cs typeface="Book Antiqua"/>
              </a:rPr>
              <a:t> - </a:t>
            </a:r>
            <a:r>
              <a:rPr lang="en-US" sz="5500" baseline="30000" dirty="0" err="1" smtClean="0">
                <a:latin typeface="Book Antiqua"/>
                <a:cs typeface="Book Antiqua"/>
              </a:rPr>
              <a:t>Xun</a:t>
            </a:r>
            <a:r>
              <a:rPr lang="en-US" sz="5500" baseline="30000" dirty="0" smtClean="0">
                <a:latin typeface="Book Antiqua"/>
                <a:cs typeface="Book Antiqua"/>
              </a:rPr>
              <a:t> </a:t>
            </a:r>
            <a:r>
              <a:rPr lang="en-US" sz="5500" baseline="30000" dirty="0" err="1" smtClean="0">
                <a:latin typeface="Book Antiqua"/>
                <a:cs typeface="Book Antiqua"/>
              </a:rPr>
              <a:t>Kuang</a:t>
            </a:r>
            <a:r>
              <a:rPr lang="en-US" sz="5500" baseline="30000" dirty="0" smtClean="0">
                <a:latin typeface="Book Antiqua"/>
                <a:cs typeface="Book Antiqua"/>
              </a:rPr>
              <a:t>, 300 BCE</a:t>
            </a:r>
            <a:endParaRPr lang="en-US" sz="5500" dirty="0">
              <a:latin typeface="Book Antiqua"/>
              <a:cs typeface="Book Antiqua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27609" y="1875491"/>
            <a:ext cx="0" cy="1103927"/>
          </a:xfrm>
          <a:prstGeom prst="line">
            <a:avLst/>
          </a:prstGeom>
          <a:ln w="762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3344" y="5792651"/>
            <a:ext cx="435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 This is almost the correct quote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4268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920" y="1604329"/>
            <a:ext cx="8228160" cy="4444307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Ignore </a:t>
            </a:r>
            <a:r>
              <a:rPr lang="en-US" i="1" dirty="0"/>
              <a:t>everything</a:t>
            </a:r>
            <a:r>
              <a:rPr lang="en-US" dirty="0"/>
              <a:t> except the dominant growth term, including constant factors.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Examples: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4</a:t>
            </a:r>
            <a:r>
              <a:rPr lang="en-US" i="1" dirty="0"/>
              <a:t>n</a:t>
            </a:r>
            <a:r>
              <a:rPr lang="en-US" dirty="0"/>
              <a:t> + </a:t>
            </a:r>
            <a:r>
              <a:rPr lang="en-US" dirty="0" smtClean="0"/>
              <a:t>2 </a:t>
            </a:r>
            <a:r>
              <a:rPr lang="en-US" dirty="0"/>
              <a:t>= </a:t>
            </a:r>
            <a:r>
              <a:rPr lang="en-US" b="1" dirty="0">
                <a:solidFill>
                  <a:srgbClr val="FF0000"/>
                </a:solidFill>
              </a:rPr>
              <a:t>O(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137</a:t>
            </a:r>
            <a:r>
              <a:rPr lang="en-US" i="1" dirty="0"/>
              <a:t>n</a:t>
            </a:r>
            <a:r>
              <a:rPr lang="en-US" dirty="0"/>
              <a:t> + 271 = </a:t>
            </a:r>
            <a:r>
              <a:rPr lang="en-US" b="1" dirty="0">
                <a:solidFill>
                  <a:srgbClr val="FF0000"/>
                </a:solidFill>
              </a:rPr>
              <a:t>O(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i="1" dirty="0"/>
              <a:t>n</a:t>
            </a:r>
            <a:r>
              <a:rPr lang="en-US" baseline="33000" dirty="0"/>
              <a:t>2</a:t>
            </a:r>
            <a:r>
              <a:rPr lang="en-US" dirty="0"/>
              <a:t> + 3</a:t>
            </a:r>
            <a:r>
              <a:rPr lang="en-US" i="1" dirty="0"/>
              <a:t>n</a:t>
            </a:r>
            <a:r>
              <a:rPr lang="en-US" dirty="0"/>
              <a:t> + 4 = </a:t>
            </a:r>
            <a:r>
              <a:rPr lang="en-US" b="1" dirty="0">
                <a:solidFill>
                  <a:srgbClr val="FF0000"/>
                </a:solidFill>
              </a:rPr>
              <a:t>O(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baseline="33000" dirty="0">
                <a:solidFill>
                  <a:srgbClr val="FF0000"/>
                </a:solidFill>
              </a:rPr>
              <a:t>2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2</a:t>
            </a:r>
            <a:r>
              <a:rPr lang="en-US" i="1" baseline="33000" dirty="0"/>
              <a:t>n</a:t>
            </a:r>
            <a:r>
              <a:rPr lang="en-US" dirty="0"/>
              <a:t> + </a:t>
            </a:r>
            <a:r>
              <a:rPr lang="en-US" i="1" dirty="0"/>
              <a:t>n</a:t>
            </a:r>
            <a:r>
              <a:rPr lang="en-US" baseline="33000" dirty="0"/>
              <a:t>3</a:t>
            </a:r>
            <a:r>
              <a:rPr lang="en-US" dirty="0"/>
              <a:t> = </a:t>
            </a:r>
            <a:r>
              <a:rPr lang="en-US" b="1" dirty="0">
                <a:solidFill>
                  <a:srgbClr val="FF0000"/>
                </a:solidFill>
              </a:rPr>
              <a:t>O(2</a:t>
            </a:r>
            <a:r>
              <a:rPr lang="en-US" b="1" i="1" baseline="33000" dirty="0">
                <a:solidFill>
                  <a:srgbClr val="FF0000"/>
                </a:solidFill>
              </a:rPr>
              <a:t>n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rgbClr val="000000"/>
                </a:solidFill>
              </a:rPr>
              <a:t>l</a:t>
            </a:r>
            <a:r>
              <a:rPr lang="en-US" dirty="0" smtClean="0">
                <a:solidFill>
                  <a:srgbClr val="000000"/>
                </a:solidFill>
              </a:rPr>
              <a:t>og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i="1" dirty="0" smtClean="0">
                <a:solidFill>
                  <a:srgbClr val="000000"/>
                </a:solidFill>
              </a:rPr>
              <a:t>n </a:t>
            </a:r>
            <a:r>
              <a:rPr lang="en-US" dirty="0" smtClean="0">
                <a:solidFill>
                  <a:srgbClr val="000000"/>
                </a:solidFill>
              </a:rPr>
              <a:t>= </a:t>
            </a:r>
            <a:r>
              <a:rPr lang="en-US" b="1" dirty="0" smtClean="0">
                <a:solidFill>
                  <a:srgbClr val="FF0000"/>
                </a:solidFill>
              </a:rPr>
              <a:t>O(</a:t>
            </a:r>
            <a:r>
              <a:rPr lang="en-US" b="1" dirty="0" err="1" smtClean="0">
                <a:solidFill>
                  <a:srgbClr val="FF0000"/>
                </a:solidFill>
              </a:rPr>
              <a:t>log</a:t>
            </a:r>
            <a:r>
              <a:rPr lang="en-US" b="1" i="1" dirty="0" err="1" smtClean="0">
                <a:solidFill>
                  <a:srgbClr val="FF0000"/>
                </a:solidFill>
              </a:rPr>
              <a:t>n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Big O Notation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2240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696" name="Group 96"/>
          <p:cNvGrpSpPr>
            <a:grpSpLocks/>
          </p:cNvGrpSpPr>
          <p:nvPr/>
        </p:nvGrpSpPr>
        <p:grpSpPr bwMode="auto">
          <a:xfrm>
            <a:off x="927100" y="5110880"/>
            <a:ext cx="1565275" cy="457200"/>
            <a:chOff x="720" y="1560"/>
            <a:chExt cx="986" cy="288"/>
          </a:xfrm>
        </p:grpSpPr>
        <p:sp>
          <p:nvSpPr>
            <p:cNvPr id="793689" name="Rectangle 89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690" name="Text Box 90"/>
            <p:cNvSpPr txBox="1">
              <a:spLocks noChangeArrowheads="1"/>
            </p:cNvSpPr>
            <p:nvPr/>
          </p:nvSpPr>
          <p:spPr bwMode="auto">
            <a:xfrm>
              <a:off x="720" y="1584"/>
              <a:ext cx="98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b="0" dirty="0"/>
                <a:t>exponential</a:t>
              </a:r>
            </a:p>
          </p:txBody>
        </p:sp>
      </p:grpSp>
      <p:grpSp>
        <p:nvGrpSpPr>
          <p:cNvPr id="793697" name="Group 97"/>
          <p:cNvGrpSpPr>
            <a:grpSpLocks/>
          </p:cNvGrpSpPr>
          <p:nvPr/>
        </p:nvGrpSpPr>
        <p:grpSpPr bwMode="auto">
          <a:xfrm>
            <a:off x="2374900" y="5110880"/>
            <a:ext cx="1447800" cy="457200"/>
            <a:chOff x="720" y="1560"/>
            <a:chExt cx="912" cy="288"/>
          </a:xfrm>
        </p:grpSpPr>
        <p:sp>
          <p:nvSpPr>
            <p:cNvPr id="793698" name="Rectangle 98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699" name="Text Box 99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 i="1"/>
                <a:t>O</a:t>
              </a:r>
              <a:r>
                <a:rPr lang="en-US" sz="2000" b="0"/>
                <a:t>(2</a:t>
              </a:r>
              <a:r>
                <a:rPr lang="en-US" sz="2000" b="0" i="1" baseline="40000"/>
                <a:t>N</a:t>
              </a:r>
              <a:r>
                <a:rPr lang="en-US" sz="2000" b="0"/>
                <a:t>)</a:t>
              </a:r>
              <a:endParaRPr lang="en-US" sz="2000" b="0" i="1"/>
            </a:p>
          </p:txBody>
        </p:sp>
      </p:grpSp>
      <p:sp>
        <p:nvSpPr>
          <p:cNvPr id="793701" name="Rectangle 101"/>
          <p:cNvSpPr>
            <a:spLocks noChangeArrowheads="1"/>
          </p:cNvSpPr>
          <p:nvPr/>
        </p:nvSpPr>
        <p:spPr bwMode="auto">
          <a:xfrm>
            <a:off x="3822700" y="5110880"/>
            <a:ext cx="4800600" cy="457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702" name="Text Box 102"/>
          <p:cNvSpPr txBox="1">
            <a:spLocks noChangeArrowheads="1"/>
          </p:cNvSpPr>
          <p:nvPr/>
        </p:nvSpPr>
        <p:spPr bwMode="auto">
          <a:xfrm>
            <a:off x="3822700" y="5148980"/>
            <a:ext cx="449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/>
              <a:t>Tower of Hanoi solution</a:t>
            </a:r>
            <a:endParaRPr lang="en-US" sz="2000" b="0" i="1"/>
          </a:p>
        </p:txBody>
      </p:sp>
      <p:grpSp>
        <p:nvGrpSpPr>
          <p:cNvPr id="793704" name="Group 104"/>
          <p:cNvGrpSpPr>
            <a:grpSpLocks/>
          </p:cNvGrpSpPr>
          <p:nvPr/>
        </p:nvGrpSpPr>
        <p:grpSpPr bwMode="auto">
          <a:xfrm>
            <a:off x="927100" y="4653680"/>
            <a:ext cx="1447800" cy="457200"/>
            <a:chOff x="720" y="1560"/>
            <a:chExt cx="912" cy="288"/>
          </a:xfrm>
        </p:grpSpPr>
        <p:sp>
          <p:nvSpPr>
            <p:cNvPr id="793705" name="Rectangle 105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06" name="Text Box 106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/>
                <a:t>cubic</a:t>
              </a:r>
            </a:p>
          </p:txBody>
        </p:sp>
      </p:grpSp>
      <p:grpSp>
        <p:nvGrpSpPr>
          <p:cNvPr id="793707" name="Group 107"/>
          <p:cNvGrpSpPr>
            <a:grpSpLocks/>
          </p:cNvGrpSpPr>
          <p:nvPr/>
        </p:nvGrpSpPr>
        <p:grpSpPr bwMode="auto">
          <a:xfrm>
            <a:off x="2374900" y="4653680"/>
            <a:ext cx="1447800" cy="457200"/>
            <a:chOff x="720" y="1560"/>
            <a:chExt cx="912" cy="288"/>
          </a:xfrm>
        </p:grpSpPr>
        <p:sp>
          <p:nvSpPr>
            <p:cNvPr id="793708" name="Rectangle 108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09" name="Text Box 109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 i="1"/>
                <a:t>O</a:t>
              </a:r>
              <a:r>
                <a:rPr lang="en-US" sz="2000" b="0"/>
                <a:t>(</a:t>
              </a:r>
              <a:r>
                <a:rPr lang="en-US" sz="2000" b="0" i="1"/>
                <a:t>N</a:t>
              </a:r>
              <a:r>
                <a:rPr lang="en-US" sz="700" b="0" i="1"/>
                <a:t> </a:t>
              </a:r>
              <a:r>
                <a:rPr lang="en-US" sz="2000" b="0" baseline="40000"/>
                <a:t>3</a:t>
              </a:r>
              <a:r>
                <a:rPr lang="en-US" sz="2000" b="0"/>
                <a:t>)</a:t>
              </a:r>
            </a:p>
          </p:txBody>
        </p:sp>
      </p:grpSp>
      <p:sp>
        <p:nvSpPr>
          <p:cNvPr id="793711" name="Rectangle 111"/>
          <p:cNvSpPr>
            <a:spLocks noChangeArrowheads="1"/>
          </p:cNvSpPr>
          <p:nvPr/>
        </p:nvSpPr>
        <p:spPr bwMode="auto">
          <a:xfrm>
            <a:off x="3822700" y="4653680"/>
            <a:ext cx="4800600" cy="457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712" name="Text Box 112"/>
          <p:cNvSpPr txBox="1">
            <a:spLocks noChangeArrowheads="1"/>
          </p:cNvSpPr>
          <p:nvPr/>
        </p:nvSpPr>
        <p:spPr bwMode="auto">
          <a:xfrm>
            <a:off x="3822700" y="4691780"/>
            <a:ext cx="495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/>
              <a:t>Obvious algorithms for matrix multiplication</a:t>
            </a:r>
            <a:endParaRPr lang="en-US" sz="2000" b="0" i="1"/>
          </a:p>
        </p:txBody>
      </p:sp>
      <p:grpSp>
        <p:nvGrpSpPr>
          <p:cNvPr id="793713" name="Group 113"/>
          <p:cNvGrpSpPr>
            <a:grpSpLocks/>
          </p:cNvGrpSpPr>
          <p:nvPr/>
        </p:nvGrpSpPr>
        <p:grpSpPr bwMode="auto">
          <a:xfrm>
            <a:off x="927100" y="4196480"/>
            <a:ext cx="1447800" cy="457200"/>
            <a:chOff x="720" y="1560"/>
            <a:chExt cx="912" cy="288"/>
          </a:xfrm>
        </p:grpSpPr>
        <p:sp>
          <p:nvSpPr>
            <p:cNvPr id="793714" name="Rectangle 114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15" name="Text Box 115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/>
                <a:t>quadratic</a:t>
              </a:r>
            </a:p>
          </p:txBody>
        </p:sp>
      </p:grpSp>
      <p:grpSp>
        <p:nvGrpSpPr>
          <p:cNvPr id="793716" name="Group 116"/>
          <p:cNvGrpSpPr>
            <a:grpSpLocks/>
          </p:cNvGrpSpPr>
          <p:nvPr/>
        </p:nvGrpSpPr>
        <p:grpSpPr bwMode="auto">
          <a:xfrm>
            <a:off x="2374900" y="4196480"/>
            <a:ext cx="1447800" cy="457200"/>
            <a:chOff x="720" y="1560"/>
            <a:chExt cx="912" cy="288"/>
          </a:xfrm>
        </p:grpSpPr>
        <p:sp>
          <p:nvSpPr>
            <p:cNvPr id="793717" name="Rectangle 117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18" name="Text Box 118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 i="1"/>
                <a:t>O</a:t>
              </a:r>
              <a:r>
                <a:rPr lang="en-US" sz="2000" b="0"/>
                <a:t>(</a:t>
              </a:r>
              <a:r>
                <a:rPr lang="en-US" sz="2000" b="0" i="1"/>
                <a:t>N</a:t>
              </a:r>
              <a:r>
                <a:rPr lang="en-US" sz="700" b="0" i="1"/>
                <a:t> </a:t>
              </a:r>
              <a:r>
                <a:rPr lang="en-US" sz="2000" b="0" baseline="40000"/>
                <a:t>2</a:t>
              </a:r>
              <a:r>
                <a:rPr lang="en-US" sz="2000" b="0"/>
                <a:t>)</a:t>
              </a:r>
              <a:endParaRPr lang="en-US" sz="2000" b="0" i="1"/>
            </a:p>
          </p:txBody>
        </p:sp>
      </p:grpSp>
      <p:sp>
        <p:nvSpPr>
          <p:cNvPr id="793720" name="Rectangle 120"/>
          <p:cNvSpPr>
            <a:spLocks noChangeArrowheads="1"/>
          </p:cNvSpPr>
          <p:nvPr/>
        </p:nvSpPr>
        <p:spPr bwMode="auto">
          <a:xfrm>
            <a:off x="3822700" y="4196480"/>
            <a:ext cx="4800600" cy="457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721" name="Text Box 121"/>
          <p:cNvSpPr txBox="1">
            <a:spLocks noChangeArrowheads="1"/>
          </p:cNvSpPr>
          <p:nvPr/>
        </p:nvSpPr>
        <p:spPr bwMode="auto">
          <a:xfrm>
            <a:off x="3822700" y="4234580"/>
            <a:ext cx="449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/>
              <a:t>Selection sort</a:t>
            </a:r>
            <a:endParaRPr lang="en-US" sz="2000" b="0" i="1"/>
          </a:p>
        </p:txBody>
      </p:sp>
      <p:grpSp>
        <p:nvGrpSpPr>
          <p:cNvPr id="793722" name="Group 122"/>
          <p:cNvGrpSpPr>
            <a:grpSpLocks/>
          </p:cNvGrpSpPr>
          <p:nvPr/>
        </p:nvGrpSpPr>
        <p:grpSpPr bwMode="auto">
          <a:xfrm>
            <a:off x="927100" y="3739280"/>
            <a:ext cx="1447800" cy="457200"/>
            <a:chOff x="720" y="1560"/>
            <a:chExt cx="912" cy="288"/>
          </a:xfrm>
        </p:grpSpPr>
        <p:sp>
          <p:nvSpPr>
            <p:cNvPr id="793723" name="Rectangle 123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24" name="Text Box 124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 i="1"/>
                <a:t>N</a:t>
              </a:r>
              <a:r>
                <a:rPr lang="en-US" sz="2000" b="0"/>
                <a:t> log </a:t>
              </a:r>
              <a:r>
                <a:rPr lang="en-US" sz="2000" b="0" i="1"/>
                <a:t>N</a:t>
              </a:r>
              <a:endParaRPr lang="en-US" sz="2000" b="0"/>
            </a:p>
          </p:txBody>
        </p:sp>
      </p:grpSp>
      <p:grpSp>
        <p:nvGrpSpPr>
          <p:cNvPr id="793725" name="Group 125"/>
          <p:cNvGrpSpPr>
            <a:grpSpLocks/>
          </p:cNvGrpSpPr>
          <p:nvPr/>
        </p:nvGrpSpPr>
        <p:grpSpPr bwMode="auto">
          <a:xfrm>
            <a:off x="2374900" y="3739280"/>
            <a:ext cx="1447800" cy="457200"/>
            <a:chOff x="720" y="1560"/>
            <a:chExt cx="912" cy="288"/>
          </a:xfrm>
        </p:grpSpPr>
        <p:sp>
          <p:nvSpPr>
            <p:cNvPr id="793726" name="Rectangle 126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27" name="Text Box 127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 i="1"/>
                <a:t>O</a:t>
              </a:r>
              <a:r>
                <a:rPr lang="en-US" sz="2000" b="0"/>
                <a:t>(</a:t>
              </a:r>
              <a:r>
                <a:rPr lang="en-US" sz="2000" b="0" i="1"/>
                <a:t>N</a:t>
              </a:r>
              <a:r>
                <a:rPr lang="en-US" sz="2000" b="0"/>
                <a:t> log </a:t>
              </a:r>
              <a:r>
                <a:rPr lang="en-US" sz="2000" b="0" i="1"/>
                <a:t>N</a:t>
              </a:r>
              <a:r>
                <a:rPr lang="en-US" sz="2000" b="0"/>
                <a:t>)</a:t>
              </a:r>
            </a:p>
          </p:txBody>
        </p:sp>
      </p:grpSp>
      <p:sp>
        <p:nvSpPr>
          <p:cNvPr id="793729" name="Rectangle 129"/>
          <p:cNvSpPr>
            <a:spLocks noChangeArrowheads="1"/>
          </p:cNvSpPr>
          <p:nvPr/>
        </p:nvSpPr>
        <p:spPr bwMode="auto">
          <a:xfrm>
            <a:off x="3822700" y="3739280"/>
            <a:ext cx="4800600" cy="457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730" name="Text Box 130"/>
          <p:cNvSpPr txBox="1">
            <a:spLocks noChangeArrowheads="1"/>
          </p:cNvSpPr>
          <p:nvPr/>
        </p:nvSpPr>
        <p:spPr bwMode="auto">
          <a:xfrm>
            <a:off x="3822700" y="3777380"/>
            <a:ext cx="449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/>
              <a:t>Merge sort</a:t>
            </a:r>
            <a:endParaRPr lang="en-US" sz="2000" b="0" i="1"/>
          </a:p>
        </p:txBody>
      </p:sp>
      <p:grpSp>
        <p:nvGrpSpPr>
          <p:cNvPr id="793731" name="Group 131"/>
          <p:cNvGrpSpPr>
            <a:grpSpLocks/>
          </p:cNvGrpSpPr>
          <p:nvPr/>
        </p:nvGrpSpPr>
        <p:grpSpPr bwMode="auto">
          <a:xfrm>
            <a:off x="927100" y="3282080"/>
            <a:ext cx="1447800" cy="457200"/>
            <a:chOff x="720" y="1560"/>
            <a:chExt cx="912" cy="288"/>
          </a:xfrm>
        </p:grpSpPr>
        <p:sp>
          <p:nvSpPr>
            <p:cNvPr id="793732" name="Rectangle 132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33" name="Text Box 133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/>
                <a:t>linear</a:t>
              </a:r>
            </a:p>
          </p:txBody>
        </p:sp>
      </p:grpSp>
      <p:grpSp>
        <p:nvGrpSpPr>
          <p:cNvPr id="793734" name="Group 134"/>
          <p:cNvGrpSpPr>
            <a:grpSpLocks/>
          </p:cNvGrpSpPr>
          <p:nvPr/>
        </p:nvGrpSpPr>
        <p:grpSpPr bwMode="auto">
          <a:xfrm>
            <a:off x="2374900" y="3282080"/>
            <a:ext cx="1447800" cy="457200"/>
            <a:chOff x="720" y="1560"/>
            <a:chExt cx="912" cy="288"/>
          </a:xfrm>
        </p:grpSpPr>
        <p:sp>
          <p:nvSpPr>
            <p:cNvPr id="793735" name="Rectangle 135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36" name="Text Box 136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 i="1"/>
                <a:t>O</a:t>
              </a:r>
              <a:r>
                <a:rPr lang="en-US" sz="2000" b="0"/>
                <a:t>(</a:t>
              </a:r>
              <a:r>
                <a:rPr lang="en-US" sz="2000" b="0" i="1"/>
                <a:t>N</a:t>
              </a:r>
              <a:r>
                <a:rPr lang="en-US" sz="2000" b="0"/>
                <a:t>)</a:t>
              </a:r>
              <a:endParaRPr lang="en-US" sz="2000" b="0" i="1"/>
            </a:p>
          </p:txBody>
        </p:sp>
      </p:grpSp>
      <p:sp>
        <p:nvSpPr>
          <p:cNvPr id="793738" name="Rectangle 138"/>
          <p:cNvSpPr>
            <a:spLocks noChangeArrowheads="1"/>
          </p:cNvSpPr>
          <p:nvPr/>
        </p:nvSpPr>
        <p:spPr bwMode="auto">
          <a:xfrm>
            <a:off x="3822700" y="3282080"/>
            <a:ext cx="4800600" cy="457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739" name="Text Box 139"/>
          <p:cNvSpPr txBox="1">
            <a:spLocks noChangeArrowheads="1"/>
          </p:cNvSpPr>
          <p:nvPr/>
        </p:nvSpPr>
        <p:spPr bwMode="auto">
          <a:xfrm>
            <a:off x="3822700" y="3320180"/>
            <a:ext cx="449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/>
              <a:t>Summing a vector; linear search</a:t>
            </a:r>
            <a:endParaRPr lang="en-US" sz="2000" b="0" i="1"/>
          </a:p>
        </p:txBody>
      </p:sp>
      <p:grpSp>
        <p:nvGrpSpPr>
          <p:cNvPr id="793740" name="Group 140"/>
          <p:cNvGrpSpPr>
            <a:grpSpLocks/>
          </p:cNvGrpSpPr>
          <p:nvPr/>
        </p:nvGrpSpPr>
        <p:grpSpPr bwMode="auto">
          <a:xfrm>
            <a:off x="927100" y="2824880"/>
            <a:ext cx="1447800" cy="457200"/>
            <a:chOff x="720" y="1560"/>
            <a:chExt cx="912" cy="288"/>
          </a:xfrm>
        </p:grpSpPr>
        <p:sp>
          <p:nvSpPr>
            <p:cNvPr id="793741" name="Rectangle 141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42" name="Text Box 142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/>
                <a:t>logarithmic</a:t>
              </a:r>
            </a:p>
          </p:txBody>
        </p:sp>
      </p:grpSp>
      <p:grpSp>
        <p:nvGrpSpPr>
          <p:cNvPr id="793743" name="Group 143"/>
          <p:cNvGrpSpPr>
            <a:grpSpLocks/>
          </p:cNvGrpSpPr>
          <p:nvPr/>
        </p:nvGrpSpPr>
        <p:grpSpPr bwMode="auto">
          <a:xfrm>
            <a:off x="2374900" y="2824880"/>
            <a:ext cx="1447800" cy="457200"/>
            <a:chOff x="720" y="1560"/>
            <a:chExt cx="912" cy="288"/>
          </a:xfrm>
        </p:grpSpPr>
        <p:sp>
          <p:nvSpPr>
            <p:cNvPr id="793744" name="Rectangle 144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45" name="Text Box 145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 i="1"/>
                <a:t>O</a:t>
              </a:r>
              <a:r>
                <a:rPr lang="en-US" sz="2000" b="0"/>
                <a:t>(log </a:t>
              </a:r>
              <a:r>
                <a:rPr lang="en-US" sz="2000" b="0" i="1"/>
                <a:t>N</a:t>
              </a:r>
              <a:r>
                <a:rPr lang="en-US" sz="2000" b="0"/>
                <a:t>)</a:t>
              </a:r>
              <a:endParaRPr lang="en-US" sz="2000" b="0" i="1"/>
            </a:p>
          </p:txBody>
        </p:sp>
      </p:grpSp>
      <p:sp>
        <p:nvSpPr>
          <p:cNvPr id="793747" name="Rectangle 147"/>
          <p:cNvSpPr>
            <a:spLocks noChangeArrowheads="1"/>
          </p:cNvSpPr>
          <p:nvPr/>
        </p:nvSpPr>
        <p:spPr bwMode="auto">
          <a:xfrm>
            <a:off x="3822700" y="2824880"/>
            <a:ext cx="4800600" cy="457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748" name="Text Box 148"/>
          <p:cNvSpPr txBox="1">
            <a:spLocks noChangeArrowheads="1"/>
          </p:cNvSpPr>
          <p:nvPr/>
        </p:nvSpPr>
        <p:spPr bwMode="auto">
          <a:xfrm>
            <a:off x="3822700" y="2862980"/>
            <a:ext cx="449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/>
              <a:t>Binary search in a sorted vector</a:t>
            </a:r>
            <a:endParaRPr lang="en-US" sz="2000" b="0" i="1"/>
          </a:p>
        </p:txBody>
      </p:sp>
      <p:grpSp>
        <p:nvGrpSpPr>
          <p:cNvPr id="793749" name="Group 149"/>
          <p:cNvGrpSpPr>
            <a:grpSpLocks/>
          </p:cNvGrpSpPr>
          <p:nvPr/>
        </p:nvGrpSpPr>
        <p:grpSpPr bwMode="auto">
          <a:xfrm>
            <a:off x="927100" y="2367680"/>
            <a:ext cx="1447800" cy="457200"/>
            <a:chOff x="720" y="1560"/>
            <a:chExt cx="912" cy="288"/>
          </a:xfrm>
        </p:grpSpPr>
        <p:sp>
          <p:nvSpPr>
            <p:cNvPr id="793750" name="Rectangle 150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51" name="Text Box 151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/>
                <a:t>constant</a:t>
              </a:r>
            </a:p>
          </p:txBody>
        </p:sp>
      </p:grpSp>
      <p:grpSp>
        <p:nvGrpSpPr>
          <p:cNvPr id="793752" name="Group 152"/>
          <p:cNvGrpSpPr>
            <a:grpSpLocks/>
          </p:cNvGrpSpPr>
          <p:nvPr/>
        </p:nvGrpSpPr>
        <p:grpSpPr bwMode="auto">
          <a:xfrm>
            <a:off x="2374900" y="2367680"/>
            <a:ext cx="1447800" cy="457200"/>
            <a:chOff x="720" y="1560"/>
            <a:chExt cx="912" cy="288"/>
          </a:xfrm>
        </p:grpSpPr>
        <p:sp>
          <p:nvSpPr>
            <p:cNvPr id="793753" name="Rectangle 153"/>
            <p:cNvSpPr>
              <a:spLocks noChangeArrowheads="1"/>
            </p:cNvSpPr>
            <p:nvPr/>
          </p:nvSpPr>
          <p:spPr bwMode="auto">
            <a:xfrm>
              <a:off x="720" y="1560"/>
              <a:ext cx="91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754" name="Text Box 154"/>
            <p:cNvSpPr txBox="1">
              <a:spLocks noChangeArrowheads="1"/>
            </p:cNvSpPr>
            <p:nvPr/>
          </p:nvSpPr>
          <p:spPr bwMode="auto">
            <a:xfrm>
              <a:off x="720" y="1584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b="0" i="1"/>
                <a:t>O</a:t>
              </a:r>
              <a:r>
                <a:rPr lang="en-US" sz="2000" b="0"/>
                <a:t>(1)</a:t>
              </a:r>
              <a:endParaRPr lang="en-US" sz="2000" b="0" i="1"/>
            </a:p>
          </p:txBody>
        </p:sp>
      </p:grpSp>
      <p:sp>
        <p:nvSpPr>
          <p:cNvPr id="793756" name="Rectangle 156"/>
          <p:cNvSpPr>
            <a:spLocks noChangeArrowheads="1"/>
          </p:cNvSpPr>
          <p:nvPr/>
        </p:nvSpPr>
        <p:spPr bwMode="auto">
          <a:xfrm>
            <a:off x="3822700" y="2367680"/>
            <a:ext cx="4800600" cy="457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757" name="Text Box 157"/>
          <p:cNvSpPr txBox="1">
            <a:spLocks noChangeArrowheads="1"/>
          </p:cNvSpPr>
          <p:nvPr/>
        </p:nvSpPr>
        <p:spPr bwMode="auto">
          <a:xfrm>
            <a:off x="3822700" y="2405780"/>
            <a:ext cx="449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0"/>
              <a:t>Finding first element in a vector</a:t>
            </a:r>
            <a:endParaRPr lang="en-US" sz="2000" b="0" i="1"/>
          </a:p>
        </p:txBody>
      </p:sp>
      <p:sp>
        <p:nvSpPr>
          <p:cNvPr id="793758" name="Rectangle 158"/>
          <p:cNvSpPr>
            <a:spLocks noChangeArrowheads="1"/>
          </p:cNvSpPr>
          <p:nvPr/>
        </p:nvSpPr>
        <p:spPr bwMode="auto">
          <a:xfrm>
            <a:off x="482600" y="1504080"/>
            <a:ext cx="81835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The complexity of a particular algorithm tends to fall into one of a small number of standard complexity classes:</a:t>
            </a:r>
          </a:p>
        </p:txBody>
      </p:sp>
      <p:sp>
        <p:nvSpPr>
          <p:cNvPr id="6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Standard Complexity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33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1647579"/>
              </p:ext>
            </p:extLst>
          </p:nvPr>
        </p:nvGraphicFramePr>
        <p:xfrm>
          <a:off x="298834" y="398481"/>
          <a:ext cx="8130768" cy="5521532"/>
        </p:xfrm>
        <a:graphic>
          <a:graphicData uri="http://schemas.openxmlformats.org/drawingml/2006/table">
            <a:tbl>
              <a:tblPr/>
              <a:tblGrid>
                <a:gridCol w="1066312"/>
                <a:gridCol w="1674510"/>
                <a:gridCol w="1599662"/>
                <a:gridCol w="2088732"/>
                <a:gridCol w="1701552"/>
              </a:tblGrid>
              <a:tr h="480420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 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kumimoji="0" lang="en-US" sz="19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kumimoji="0" lang="en-US" sz="19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4,294,967,296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16,384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2,048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1.16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4,608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262,144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10,240  </a:t>
                      </a:r>
                    </a:p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9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.000003s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1,048,576  (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.0003</a:t>
                      </a:r>
                      <a:r>
                        <a:rPr lang="en-US" sz="19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1.80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1,300,000,000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39000000000</a:t>
                      </a:r>
                    </a:p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(13s)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1690000000000000000</a:t>
                      </a:r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(18 years)</a:t>
                      </a: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3032877" y="5102942"/>
            <a:ext cx="5404133" cy="836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>
          <a:xfrm>
            <a:off x="7493114" y="5250469"/>
            <a:ext cx="57518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LOL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>
                <p:custDataLst>
                  <p:tags r:id="rId4"/>
                </p:custDataLst>
              </p14:nvPr>
            </p14:nvContentPartPr>
            <p14:xfrm>
              <a:off x="1220865" y="6417252"/>
              <a:ext cx="2555280" cy="270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0865" y="6417252"/>
                <a:ext cx="25552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/>
              <p14:cNvContentPartPr/>
              <p14:nvPr>
                <p:custDataLst>
                  <p:tags r:id="rId5"/>
                </p:custDataLst>
              </p14:nvPr>
            </p14:nvContentPartPr>
            <p14:xfrm>
              <a:off x="2032026" y="5762052"/>
              <a:ext cx="365850" cy="6552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32026" y="5762052"/>
                <a:ext cx="365850" cy="65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2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is me not caring about sports - This is me not caring about performance tuning unless it changes big-o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236353"/>
            <a:ext cx="8228160" cy="4900835"/>
          </a:xfrm>
          <a:ln/>
        </p:spPr>
        <p:txBody>
          <a:bodyPr tIns="5943"/>
          <a:lstStyle/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rgbClr val="A6A6A6"/>
                </a:solidFill>
              </a:rPr>
              <a:t>Worst-Case Analysis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A6A6A6"/>
                </a:solidFill>
              </a:rPr>
              <a:t>What's the </a:t>
            </a:r>
            <a:r>
              <a:rPr lang="en-US" sz="2200" i="1" dirty="0">
                <a:solidFill>
                  <a:srgbClr val="A6A6A6"/>
                </a:solidFill>
              </a:rPr>
              <a:t>worst</a:t>
            </a:r>
            <a:r>
              <a:rPr lang="en-US" sz="2200" dirty="0">
                <a:solidFill>
                  <a:srgbClr val="A6A6A6"/>
                </a:solidFill>
              </a:rPr>
              <a:t> possible runtime for the algorithm?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A6A6A6"/>
                </a:solidFill>
              </a:rPr>
              <a:t>Useful for "sleeping well at night</a:t>
            </a:r>
            <a:r>
              <a:rPr lang="en-US" sz="2200" dirty="0" smtClean="0">
                <a:solidFill>
                  <a:srgbClr val="A6A6A6"/>
                </a:solidFill>
              </a:rPr>
              <a:t>.”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 smtClean="0">
                <a:solidFill>
                  <a:srgbClr val="A6A6A6"/>
                </a:solidFill>
              </a:rPr>
              <a:t>What we use in CS106B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200" dirty="0">
              <a:solidFill>
                <a:srgbClr val="A6A6A6"/>
              </a:solidFill>
            </a:endParaRP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rgbClr val="A6A6A6"/>
                </a:solidFill>
              </a:rPr>
              <a:t>Best-Case Analysis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 smtClean="0">
                <a:solidFill>
                  <a:srgbClr val="A6A6A6"/>
                </a:solidFill>
              </a:rPr>
              <a:t>Said nobody ever.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200" dirty="0">
              <a:solidFill>
                <a:srgbClr val="A6A6A6"/>
              </a:solidFill>
            </a:endParaRP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rgbClr val="A6A6A6"/>
                </a:solidFill>
              </a:rPr>
              <a:t>Average-Case Analysis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A6A6A6"/>
                </a:solidFill>
              </a:rPr>
              <a:t>What's the </a:t>
            </a:r>
            <a:r>
              <a:rPr lang="en-US" sz="2200" i="1" dirty="0">
                <a:solidFill>
                  <a:srgbClr val="A6A6A6"/>
                </a:solidFill>
              </a:rPr>
              <a:t>average</a:t>
            </a:r>
            <a:r>
              <a:rPr lang="en-US" sz="2200" dirty="0">
                <a:solidFill>
                  <a:srgbClr val="A6A6A6"/>
                </a:solidFill>
              </a:rPr>
              <a:t> runtime for the algorithm?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A6A6A6"/>
                </a:solidFill>
              </a:rPr>
              <a:t>Far beyond the scope of this class; take CS109, </a:t>
            </a:r>
            <a:r>
              <a:rPr lang="en-US" sz="2200" dirty="0" smtClean="0">
                <a:solidFill>
                  <a:srgbClr val="A6A6A6"/>
                </a:solidFill>
              </a:rPr>
              <a:t>CS161</a:t>
            </a:r>
            <a:r>
              <a:rPr lang="en-US" sz="2200" dirty="0">
                <a:solidFill>
                  <a:srgbClr val="A6A6A6"/>
                </a:solidFill>
              </a:rPr>
              <a:t>!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Types of Analysis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4448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236353"/>
            <a:ext cx="8228160" cy="4900835"/>
          </a:xfrm>
          <a:ln/>
        </p:spPr>
        <p:txBody>
          <a:bodyPr tIns="5943"/>
          <a:lstStyle/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rgbClr val="3366FF"/>
                </a:solidFill>
              </a:rPr>
              <a:t>Worst-Case Analysis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3366FF"/>
                </a:solidFill>
              </a:rPr>
              <a:t>What's the </a:t>
            </a:r>
            <a:r>
              <a:rPr lang="en-US" sz="2200" i="1" dirty="0">
                <a:solidFill>
                  <a:srgbClr val="3366FF"/>
                </a:solidFill>
              </a:rPr>
              <a:t>worst</a:t>
            </a:r>
            <a:r>
              <a:rPr lang="en-US" sz="2200" dirty="0">
                <a:solidFill>
                  <a:srgbClr val="3366FF"/>
                </a:solidFill>
              </a:rPr>
              <a:t> possible runtime for the algorithm?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3366FF"/>
                </a:solidFill>
              </a:rPr>
              <a:t>Useful for "sleeping well at night</a:t>
            </a:r>
            <a:r>
              <a:rPr lang="en-US" sz="2200" dirty="0" smtClean="0">
                <a:solidFill>
                  <a:srgbClr val="3366FF"/>
                </a:solidFill>
              </a:rPr>
              <a:t>.”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 smtClean="0">
                <a:solidFill>
                  <a:srgbClr val="3366FF"/>
                </a:solidFill>
              </a:rPr>
              <a:t>What we use in CS106B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200" dirty="0">
              <a:solidFill>
                <a:srgbClr val="A6A6A6"/>
              </a:solidFill>
            </a:endParaRP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rgbClr val="A6A6A6"/>
                </a:solidFill>
              </a:rPr>
              <a:t>Best-Case Analysis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 smtClean="0">
                <a:solidFill>
                  <a:srgbClr val="A6A6A6"/>
                </a:solidFill>
              </a:rPr>
              <a:t>Said nobody ever.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200" dirty="0">
              <a:solidFill>
                <a:srgbClr val="A6A6A6"/>
              </a:solidFill>
            </a:endParaRP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rgbClr val="A6A6A6"/>
                </a:solidFill>
              </a:rPr>
              <a:t>Average-Case Analysis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A6A6A6"/>
                </a:solidFill>
              </a:rPr>
              <a:t>What's the </a:t>
            </a:r>
            <a:r>
              <a:rPr lang="en-US" sz="2200" i="1" dirty="0">
                <a:solidFill>
                  <a:srgbClr val="A6A6A6"/>
                </a:solidFill>
              </a:rPr>
              <a:t>average</a:t>
            </a:r>
            <a:r>
              <a:rPr lang="en-US" sz="2200" dirty="0">
                <a:solidFill>
                  <a:srgbClr val="A6A6A6"/>
                </a:solidFill>
              </a:rPr>
              <a:t> runtime for the algorithm?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A6A6A6"/>
                </a:solidFill>
              </a:rPr>
              <a:t>Far beyond the scope of this class; take CS109, </a:t>
            </a:r>
            <a:r>
              <a:rPr lang="en-US" sz="2200" dirty="0" smtClean="0">
                <a:solidFill>
                  <a:srgbClr val="A6A6A6"/>
                </a:solidFill>
              </a:rPr>
              <a:t>CS161</a:t>
            </a:r>
            <a:r>
              <a:rPr lang="en-US" sz="2200" dirty="0">
                <a:solidFill>
                  <a:srgbClr val="A6A6A6"/>
                </a:solidFill>
              </a:rPr>
              <a:t>!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Types of Analysis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22680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236353"/>
            <a:ext cx="8228160" cy="4900835"/>
          </a:xfrm>
          <a:ln/>
        </p:spPr>
        <p:txBody>
          <a:bodyPr tIns="5943"/>
          <a:lstStyle/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Worst-Case Analysis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What's the </a:t>
            </a:r>
            <a:r>
              <a:rPr lang="en-US" sz="2200" i="1" dirty="0">
                <a:solidFill>
                  <a:schemeClr val="bg1">
                    <a:lumMod val="65000"/>
                  </a:schemeClr>
                </a:solidFill>
              </a:rPr>
              <a:t>worst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 possible runtime for the algorithm?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Useful for "sleeping well at night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.”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What we use in CS106B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200" dirty="0">
              <a:solidFill>
                <a:srgbClr val="A6A6A6"/>
              </a:solidFill>
            </a:endParaRP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rgbClr val="0000FF"/>
                </a:solidFill>
              </a:rPr>
              <a:t>Best-Case Analysis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 smtClean="0">
                <a:solidFill>
                  <a:srgbClr val="0000FF"/>
                </a:solidFill>
              </a:rPr>
              <a:t>Said nobody ever.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200" dirty="0">
              <a:solidFill>
                <a:srgbClr val="A6A6A6"/>
              </a:solidFill>
            </a:endParaRP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rgbClr val="A6A6A6"/>
                </a:solidFill>
              </a:rPr>
              <a:t>Average-Case Analysis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A6A6A6"/>
                </a:solidFill>
              </a:rPr>
              <a:t>What's the </a:t>
            </a:r>
            <a:r>
              <a:rPr lang="en-US" sz="2200" i="1" dirty="0">
                <a:solidFill>
                  <a:srgbClr val="A6A6A6"/>
                </a:solidFill>
              </a:rPr>
              <a:t>average</a:t>
            </a:r>
            <a:r>
              <a:rPr lang="en-US" sz="2200" dirty="0">
                <a:solidFill>
                  <a:srgbClr val="A6A6A6"/>
                </a:solidFill>
              </a:rPr>
              <a:t> runtime for the algorithm?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A6A6A6"/>
                </a:solidFill>
              </a:rPr>
              <a:t>Far beyond the scope of this class; take CS109, </a:t>
            </a:r>
            <a:r>
              <a:rPr lang="en-US" sz="2200" dirty="0" smtClean="0">
                <a:solidFill>
                  <a:srgbClr val="A6A6A6"/>
                </a:solidFill>
              </a:rPr>
              <a:t>CS161</a:t>
            </a:r>
            <a:r>
              <a:rPr lang="en-US" sz="2200" dirty="0">
                <a:solidFill>
                  <a:srgbClr val="A6A6A6"/>
                </a:solidFill>
              </a:rPr>
              <a:t>!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Types of Analysis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46428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236353"/>
            <a:ext cx="8228160" cy="4900835"/>
          </a:xfrm>
          <a:ln/>
        </p:spPr>
        <p:txBody>
          <a:bodyPr tIns="5943"/>
          <a:lstStyle/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Worst-Case Analysis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What's the </a:t>
            </a:r>
            <a:r>
              <a:rPr lang="en-US" sz="2200" i="1" dirty="0">
                <a:solidFill>
                  <a:schemeClr val="bg1">
                    <a:lumMod val="65000"/>
                  </a:schemeClr>
                </a:solidFill>
              </a:rPr>
              <a:t>worst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 possible runtime for the algorithm?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Useful for "sleeping well at night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.”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What we use in CS106B</a:t>
            </a:r>
          </a:p>
          <a:p>
            <a:pPr marL="489608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200" dirty="0">
              <a:solidFill>
                <a:srgbClr val="A6A6A6"/>
              </a:solidFill>
            </a:endParaRP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Best-Case Analysis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Said nobody ever.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200" dirty="0">
              <a:solidFill>
                <a:srgbClr val="A6A6A6"/>
              </a:solidFill>
            </a:endParaRP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>
                <a:solidFill>
                  <a:srgbClr val="0000FF"/>
                </a:solidFill>
              </a:rPr>
              <a:t>Average-Case Analysis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0000FF"/>
                </a:solidFill>
              </a:rPr>
              <a:t>What's the </a:t>
            </a:r>
            <a:r>
              <a:rPr lang="en-US" sz="2200" i="1" dirty="0">
                <a:solidFill>
                  <a:srgbClr val="0000FF"/>
                </a:solidFill>
              </a:rPr>
              <a:t>average</a:t>
            </a:r>
            <a:r>
              <a:rPr lang="en-US" sz="2200" dirty="0">
                <a:solidFill>
                  <a:srgbClr val="0000FF"/>
                </a:solidFill>
              </a:rPr>
              <a:t> runtime for the algorithm?</a:t>
            </a:r>
          </a:p>
          <a:p>
            <a:pPr marL="783372" lvl="1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 dirty="0">
                <a:solidFill>
                  <a:srgbClr val="0000FF"/>
                </a:solidFill>
              </a:rPr>
              <a:t>Far beyond the scope of this class; take CS109, </a:t>
            </a:r>
            <a:r>
              <a:rPr lang="en-US" sz="2200" dirty="0" smtClean="0">
                <a:solidFill>
                  <a:srgbClr val="0000FF"/>
                </a:solidFill>
              </a:rPr>
              <a:t>CS161</a:t>
            </a:r>
            <a:r>
              <a:rPr lang="en-US" sz="2200" dirty="0">
                <a:solidFill>
                  <a:srgbClr val="0000FF"/>
                </a:solidFill>
              </a:rPr>
              <a:t>!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Types of Analysis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91153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27607" y="1934839"/>
            <a:ext cx="6765640" cy="364414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8" y="2144304"/>
            <a:ext cx="66944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oid </a:t>
            </a:r>
            <a:r>
              <a:rPr lang="en-US" dirty="0" smtClean="0">
                <a:latin typeface="Courier"/>
                <a:cs typeface="Courier"/>
              </a:rPr>
              <a:t>friendly(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</a:t>
            </a:r>
            <a:r>
              <a:rPr lang="en-US" dirty="0" smtClean="0">
                <a:latin typeface="Courier"/>
                <a:cs typeface="Courier"/>
              </a:rPr>
              <a:t>&amp;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facebookUsers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</a:p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 = </a:t>
            </a:r>
            <a:r>
              <a:rPr lang="en-US" dirty="0" err="1" smtClean="0">
                <a:latin typeface="Courier"/>
                <a:cs typeface="Courier"/>
              </a:rPr>
              <a:t>facebookUsers.size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&lt;&lt;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“n: ” </a:t>
            </a:r>
            <a:r>
              <a:rPr lang="en-US" dirty="0" smtClean="0">
                <a:latin typeface="Courier"/>
                <a:cs typeface="Courier"/>
              </a:rPr>
              <a:t>&lt;&lt; n &lt;&lt;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 </a:t>
            </a:r>
          </a:p>
          <a:p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user :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facebookUsers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notifyIfBirthday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changeName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“John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Cena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addFriend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Mehran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Sahami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30" y="4963026"/>
            <a:ext cx="1639734" cy="1639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4432" y="1115797"/>
            <a:ext cx="515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the big O of this function?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503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27607" y="1934839"/>
            <a:ext cx="6765640" cy="364414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8" y="2144304"/>
            <a:ext cx="66944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oid </a:t>
            </a:r>
            <a:r>
              <a:rPr lang="en-US" dirty="0" smtClean="0">
                <a:latin typeface="Courier"/>
                <a:cs typeface="Courier"/>
              </a:rPr>
              <a:t>friendly(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</a:t>
            </a:r>
            <a:r>
              <a:rPr lang="en-US" dirty="0" smtClean="0">
                <a:latin typeface="Courier"/>
                <a:cs typeface="Courier"/>
              </a:rPr>
              <a:t>&amp;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facebookUsers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</a:p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 = </a:t>
            </a:r>
            <a:r>
              <a:rPr lang="en-US" dirty="0" err="1" smtClean="0">
                <a:latin typeface="Courier"/>
                <a:cs typeface="Courier"/>
              </a:rPr>
              <a:t>facebookUsers.size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&lt;&lt;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“n: ” </a:t>
            </a:r>
            <a:r>
              <a:rPr lang="en-US" dirty="0" smtClean="0">
                <a:latin typeface="Courier"/>
                <a:cs typeface="Courier"/>
              </a:rPr>
              <a:t>&lt;&lt; n &lt;&lt;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 </a:t>
            </a:r>
          </a:p>
          <a:p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user :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facebookUsers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notifyIfBirthday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changeName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“John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Cena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addFriend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Mehran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Sahami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30" y="4963026"/>
            <a:ext cx="1639734" cy="1639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4432" y="1115797"/>
            <a:ext cx="515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the big O of this function?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712173" y="1958581"/>
            <a:ext cx="7679595" cy="795303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98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2464" y="1668633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768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27607" y="1934839"/>
            <a:ext cx="6765640" cy="364414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8" y="2144304"/>
            <a:ext cx="66944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oid </a:t>
            </a:r>
            <a:r>
              <a:rPr lang="en-US" dirty="0" smtClean="0">
                <a:latin typeface="Courier"/>
                <a:cs typeface="Courier"/>
              </a:rPr>
              <a:t>friendly(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</a:t>
            </a:r>
            <a:r>
              <a:rPr lang="en-US" dirty="0" smtClean="0">
                <a:latin typeface="Courier"/>
                <a:cs typeface="Courier"/>
              </a:rPr>
              <a:t>&amp;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facebookUsers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</a:p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 = </a:t>
            </a:r>
            <a:r>
              <a:rPr lang="en-US" dirty="0" err="1" smtClean="0">
                <a:latin typeface="Courier"/>
                <a:cs typeface="Courier"/>
              </a:rPr>
              <a:t>facebookUsers.size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&lt;&lt;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“n: ” </a:t>
            </a:r>
            <a:r>
              <a:rPr lang="en-US" dirty="0" smtClean="0">
                <a:latin typeface="Courier"/>
                <a:cs typeface="Courier"/>
              </a:rPr>
              <a:t>&lt;&lt; n &lt;&lt;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 </a:t>
            </a:r>
          </a:p>
          <a:p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user :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facebookUsers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notifyIfBirthday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changeName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“John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Cena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addFriend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Mehran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Sahami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30" y="4963026"/>
            <a:ext cx="1639734" cy="1639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4432" y="1115797"/>
            <a:ext cx="515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the big O of this function?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747781" y="2611441"/>
            <a:ext cx="7679595" cy="795303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3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27607" y="1934839"/>
            <a:ext cx="6765640" cy="364414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8" y="2144304"/>
            <a:ext cx="66944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oid </a:t>
            </a:r>
            <a:r>
              <a:rPr lang="en-US" dirty="0" smtClean="0">
                <a:latin typeface="Courier"/>
                <a:cs typeface="Courier"/>
              </a:rPr>
              <a:t>friendly(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</a:t>
            </a:r>
            <a:r>
              <a:rPr lang="en-US" dirty="0" smtClean="0">
                <a:latin typeface="Courier"/>
                <a:cs typeface="Courier"/>
              </a:rPr>
              <a:t>&amp;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facebookUsers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</a:p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 = </a:t>
            </a:r>
            <a:r>
              <a:rPr lang="en-US" dirty="0" err="1" smtClean="0">
                <a:latin typeface="Courier"/>
                <a:cs typeface="Courier"/>
              </a:rPr>
              <a:t>facebookUsers.size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&lt;&lt;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“n: ” </a:t>
            </a:r>
            <a:r>
              <a:rPr lang="en-US" dirty="0" smtClean="0">
                <a:latin typeface="Courier"/>
                <a:cs typeface="Courier"/>
              </a:rPr>
              <a:t>&lt;&lt; n &lt;&lt;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 </a:t>
            </a:r>
          </a:p>
          <a:p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user :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facebookUsers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notifyIfBirthday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changeName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“John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Cena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addFriend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Mehran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Sahami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30" y="4963026"/>
            <a:ext cx="1639734" cy="1639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4432" y="1115797"/>
            <a:ext cx="515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the big O of this function?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747781" y="3406743"/>
            <a:ext cx="7679595" cy="1673697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5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27607" y="1934839"/>
            <a:ext cx="6765640" cy="364414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8" y="2144304"/>
            <a:ext cx="66944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oid </a:t>
            </a:r>
            <a:r>
              <a:rPr lang="en-US" dirty="0" smtClean="0">
                <a:latin typeface="Courier"/>
                <a:cs typeface="Courier"/>
              </a:rPr>
              <a:t>friendly(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</a:t>
            </a:r>
            <a:r>
              <a:rPr lang="en-US" dirty="0" smtClean="0">
                <a:latin typeface="Courier"/>
                <a:cs typeface="Courier"/>
              </a:rPr>
              <a:t>&amp;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facebookUsers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</a:p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 = </a:t>
            </a:r>
            <a:r>
              <a:rPr lang="en-US" dirty="0" err="1" smtClean="0">
                <a:latin typeface="Courier"/>
                <a:cs typeface="Courier"/>
              </a:rPr>
              <a:t>facebookUsers.size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&lt;&lt;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“n: ” </a:t>
            </a:r>
            <a:r>
              <a:rPr lang="en-US" dirty="0" smtClean="0">
                <a:latin typeface="Courier"/>
                <a:cs typeface="Courier"/>
              </a:rPr>
              <a:t>&lt;&lt; n &lt;&lt;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 </a:t>
            </a:r>
          </a:p>
          <a:p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user :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facebookUsers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notifyIfBirthday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changeName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“John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Cena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addFriend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Mehran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Sahami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30" y="4963026"/>
            <a:ext cx="1639734" cy="1639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4432" y="1115797"/>
            <a:ext cx="515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the big O of this function?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747781" y="3810330"/>
            <a:ext cx="7679595" cy="332365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7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27607" y="1934839"/>
            <a:ext cx="6765640" cy="364414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8" y="2144304"/>
            <a:ext cx="66944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oid </a:t>
            </a:r>
            <a:r>
              <a:rPr lang="en-US" dirty="0" smtClean="0">
                <a:latin typeface="Courier"/>
                <a:cs typeface="Courier"/>
              </a:rPr>
              <a:t>friendly(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</a:t>
            </a:r>
            <a:r>
              <a:rPr lang="en-US" dirty="0" smtClean="0">
                <a:latin typeface="Courier"/>
                <a:cs typeface="Courier"/>
              </a:rPr>
              <a:t>&amp;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facebookUsers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</a:p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 = </a:t>
            </a:r>
            <a:r>
              <a:rPr lang="en-US" dirty="0" err="1" smtClean="0">
                <a:latin typeface="Courier"/>
                <a:cs typeface="Courier"/>
              </a:rPr>
              <a:t>facebookUsers.size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&lt;&lt;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“n: ” </a:t>
            </a:r>
            <a:r>
              <a:rPr lang="en-US" dirty="0" smtClean="0">
                <a:latin typeface="Courier"/>
                <a:cs typeface="Courier"/>
              </a:rPr>
              <a:t>&lt;&lt; n &lt;&lt;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 </a:t>
            </a:r>
          </a:p>
          <a:p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user :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facebookUsers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notifyIfBirthday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changeName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“John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Cena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addFriend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Mehran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Sahami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30" y="4963026"/>
            <a:ext cx="1639734" cy="1639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4432" y="1115797"/>
            <a:ext cx="515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the big O of this function?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747781" y="4107080"/>
            <a:ext cx="7679595" cy="332365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8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27607" y="1934839"/>
            <a:ext cx="6765640" cy="364414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8" y="2144304"/>
            <a:ext cx="66944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oid </a:t>
            </a:r>
            <a:r>
              <a:rPr lang="en-US" dirty="0" smtClean="0">
                <a:latin typeface="Courier"/>
                <a:cs typeface="Courier"/>
              </a:rPr>
              <a:t>friendly(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</a:t>
            </a:r>
            <a:r>
              <a:rPr lang="en-US" dirty="0" smtClean="0">
                <a:latin typeface="Courier"/>
                <a:cs typeface="Courier"/>
              </a:rPr>
              <a:t>&amp;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facebookUsers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</a:p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 = </a:t>
            </a:r>
            <a:r>
              <a:rPr lang="en-US" dirty="0" err="1" smtClean="0">
                <a:latin typeface="Courier"/>
                <a:cs typeface="Courier"/>
              </a:rPr>
              <a:t>facebookUsers.size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&lt;&lt;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“n: ” </a:t>
            </a:r>
            <a:r>
              <a:rPr lang="en-US" dirty="0" smtClean="0">
                <a:latin typeface="Courier"/>
                <a:cs typeface="Courier"/>
              </a:rPr>
              <a:t>&lt;&lt; n &lt;&lt;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 </a:t>
            </a:r>
          </a:p>
          <a:p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user :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facebookUsers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notifyIfBirthday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changeName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“John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Cena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addFriend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Mehran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Sahami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30" y="4963026"/>
            <a:ext cx="1639734" cy="1639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4432" y="1115797"/>
            <a:ext cx="515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the big O of this function?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747781" y="4380090"/>
            <a:ext cx="7679595" cy="332365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27607" y="1934839"/>
            <a:ext cx="6765640" cy="364414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Example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2478" y="2144304"/>
            <a:ext cx="66944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oid </a:t>
            </a:r>
            <a:r>
              <a:rPr lang="en-US" dirty="0" smtClean="0">
                <a:latin typeface="Courier"/>
                <a:cs typeface="Courier"/>
              </a:rPr>
              <a:t>friendly(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</a:t>
            </a:r>
            <a:r>
              <a:rPr lang="en-US" dirty="0" smtClean="0">
                <a:latin typeface="Courier"/>
                <a:cs typeface="Courier"/>
              </a:rPr>
              <a:t>&amp;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facebookUsers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</a:p>
          <a:p>
            <a:r>
              <a:rPr lang="en-US" b="1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 = </a:t>
            </a:r>
            <a:r>
              <a:rPr lang="en-US" dirty="0" err="1" smtClean="0">
                <a:latin typeface="Courier"/>
                <a:cs typeface="Courier"/>
              </a:rPr>
              <a:t>facebookUsers.size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&lt;&lt;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“n: ” </a:t>
            </a:r>
            <a:r>
              <a:rPr lang="en-US" dirty="0" smtClean="0">
                <a:latin typeface="Courier"/>
                <a:cs typeface="Courier"/>
              </a:rPr>
              <a:t>&lt;&lt; n &lt;&lt;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 </a:t>
            </a:r>
          </a:p>
          <a:p>
            <a:endParaRPr lang="en-US" b="1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user :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facebookUsers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notifyIfBirthday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changeName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“John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Cena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cs typeface="Courier"/>
              </a:rPr>
              <a:t>addFriend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(user,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Mehran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urier"/>
                <a:cs typeface="Courier"/>
              </a:rPr>
              <a:t>Sahami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30" y="4963026"/>
            <a:ext cx="1639734" cy="1639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34432" y="1115797"/>
            <a:ext cx="515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the big O of this function?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830868" y="1115789"/>
            <a:ext cx="7679595" cy="593518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5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5422477" y="4223869"/>
            <a:ext cx="2231475" cy="16024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448084" y="4154561"/>
            <a:ext cx="2231475" cy="16024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Strategy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8033" y="2979413"/>
            <a:ext cx="1387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Recursive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659831" y="2977501"/>
            <a:ext cx="2004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Non-Recursive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913140" y="1444334"/>
            <a:ext cx="840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Big O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562970" y="4257569"/>
            <a:ext cx="200976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Try and count  number of executions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89885" y="4326878"/>
            <a:ext cx="200976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Try and count  number of function calls</a:t>
            </a:r>
            <a:endParaRPr lang="en-US" sz="2400" dirty="0"/>
          </a:p>
        </p:txBody>
      </p:sp>
      <p:sp>
        <p:nvSpPr>
          <p:cNvPr id="12" name="Freeform 11"/>
          <p:cNvSpPr/>
          <p:nvPr/>
        </p:nvSpPr>
        <p:spPr>
          <a:xfrm>
            <a:off x="3821993" y="1258235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529266" y="2823187"/>
            <a:ext cx="2257118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266268" y="2833145"/>
            <a:ext cx="2257118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192907" y="2006058"/>
            <a:ext cx="664695" cy="64099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00219" y="2051626"/>
            <a:ext cx="678467" cy="64290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370138" y="3699670"/>
            <a:ext cx="63155" cy="44302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468865" y="3721497"/>
            <a:ext cx="124854" cy="38558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87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http://cdn.okmagazine.com/wp-content/uploads/2010/02/Charlie_Sheen_Feb5newsn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2949" y="1834197"/>
            <a:ext cx="3631051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movie-gazette.com/images/gallery/albums/People/robert+de+ni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85791"/>
            <a:ext cx="28956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://www.teamgauss.com/225px-Carl_Friedrich_Gau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717516"/>
            <a:ext cx="3036092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Gauss Summation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81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2" name="Oval 1"/>
          <p:cNvSpPr/>
          <p:nvPr/>
        </p:nvSpPr>
        <p:spPr>
          <a:xfrm>
            <a:off x="3003012" y="316933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003012" y="3537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379742" y="3537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00301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37974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75647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00301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37974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5647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3320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00301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37974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5647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3320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06783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300301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37974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75647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13320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50993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8666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52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2" name="Oval 1"/>
          <p:cNvSpPr/>
          <p:nvPr/>
        </p:nvSpPr>
        <p:spPr>
          <a:xfrm>
            <a:off x="3003012" y="316933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003012" y="3537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379742" y="3537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00301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37974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75647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00301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37974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5647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3320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00301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37974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5647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3320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06783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300301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37974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75647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13320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50993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8666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896169" y="4259484"/>
            <a:ext cx="2706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26" y="4024534"/>
            <a:ext cx="800100" cy="4699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91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80129" y="1341331"/>
            <a:ext cx="7252291" cy="2350297"/>
          </a:xfrm>
          <a:prstGeom prst="roundRect">
            <a:avLst>
              <a:gd name="adj" fmla="val 6102"/>
            </a:avLst>
          </a:prstGeom>
          <a:solidFill>
            <a:srgbClr val="1884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Socrative.com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0130" y="2168092"/>
            <a:ext cx="72404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/>
              <a:t>Room: </a:t>
            </a:r>
            <a:r>
              <a:rPr lang="en-US" sz="3000" b="1" dirty="0" smtClean="0">
                <a:solidFill>
                  <a:schemeClr val="bg1"/>
                </a:solidFill>
              </a:rPr>
              <a:t>106BWIN16</a:t>
            </a:r>
            <a:endParaRPr lang="en-US" sz="3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36" y="4915546"/>
            <a:ext cx="1639734" cy="16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09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2" name="Oval 1"/>
          <p:cNvSpPr/>
          <p:nvPr/>
        </p:nvSpPr>
        <p:spPr>
          <a:xfrm>
            <a:off x="3003012" y="316933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003012" y="3537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379742" y="3537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00301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37974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75647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00301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37974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5647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3320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00301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37974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5647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3320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06783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300301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37974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75647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13320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50993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8666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896169" y="4259484"/>
            <a:ext cx="2706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26" y="4024534"/>
            <a:ext cx="800100" cy="4699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973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2" name="Oval 1"/>
          <p:cNvSpPr/>
          <p:nvPr/>
        </p:nvSpPr>
        <p:spPr>
          <a:xfrm>
            <a:off x="3003012" y="316933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003012" y="3537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379742" y="3537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00301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37974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506783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00301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37974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5647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3320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00301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37974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5647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3320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06783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300301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37974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75647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13320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50993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8666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896169" y="4259484"/>
            <a:ext cx="2706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26" y="4024534"/>
            <a:ext cx="800100" cy="4699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876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2" name="Oval 1"/>
          <p:cNvSpPr/>
          <p:nvPr/>
        </p:nvSpPr>
        <p:spPr>
          <a:xfrm>
            <a:off x="3003012" y="316933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003012" y="3537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86663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003012" y="3915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886663" y="4651201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506783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00301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37974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5647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3320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00301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37974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5647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3320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06783" y="4651201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300301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37974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75647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13320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50993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8666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896169" y="4259484"/>
            <a:ext cx="2706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26" y="4024534"/>
            <a:ext cx="800100" cy="4699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34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2" name="Oval 1"/>
          <p:cNvSpPr/>
          <p:nvPr/>
        </p:nvSpPr>
        <p:spPr>
          <a:xfrm>
            <a:off x="5258225" y="4285137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258225" y="4653112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4886663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258225" y="5031047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886663" y="4651201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506783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00301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37974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5647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3320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00301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37974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5647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3320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06783" y="4651201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300301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37974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75647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13320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50993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8666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896169" y="4259484"/>
            <a:ext cx="27062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26" y="4024534"/>
            <a:ext cx="800100" cy="4699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90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2" name="Oval 1"/>
          <p:cNvSpPr/>
          <p:nvPr/>
        </p:nvSpPr>
        <p:spPr>
          <a:xfrm>
            <a:off x="4506783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886663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270060" y="4659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886663" y="4659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270060" y="503718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270060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00301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37974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5647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3320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00301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37974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5647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3320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06783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300301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37974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75647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13320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50678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8666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485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2" name="Oval 1"/>
          <p:cNvSpPr/>
          <p:nvPr/>
        </p:nvSpPr>
        <p:spPr>
          <a:xfrm>
            <a:off x="4506783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886663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270060" y="4659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886663" y="4659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270060" y="503718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270060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00301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37974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5647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3320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00301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37974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5647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3320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06783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300301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37974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75647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13320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50678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8666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26" y="4553499"/>
            <a:ext cx="800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066" y="3701760"/>
            <a:ext cx="1155700" cy="3556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93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2" name="Oval 1"/>
          <p:cNvSpPr/>
          <p:nvPr/>
        </p:nvSpPr>
        <p:spPr>
          <a:xfrm>
            <a:off x="4506783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886663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270060" y="4659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886663" y="465924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270060" y="503718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270060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00301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37974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5647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33202" y="4281314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00301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37974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75647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133202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06783" y="464928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300301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37974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75647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133202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450678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86663" y="5023399"/>
            <a:ext cx="332365" cy="33236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126" y="4553499"/>
            <a:ext cx="800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066" y="3701760"/>
            <a:ext cx="1155700" cy="35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4176649"/>
            <a:ext cx="2819400" cy="9652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893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79" y="2535024"/>
            <a:ext cx="2214603" cy="7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02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79" y="2535024"/>
            <a:ext cx="2214603" cy="758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579" y="3457647"/>
            <a:ext cx="2246889" cy="7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7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2005953" y="4724333"/>
            <a:ext cx="4783426" cy="175678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883" name="Rectangle 3"/>
          <p:cNvSpPr>
            <a:spLocks noChangeArrowheads="1"/>
          </p:cNvSpPr>
          <p:nvPr/>
        </p:nvSpPr>
        <p:spPr bwMode="auto">
          <a:xfrm>
            <a:off x="482600" y="1155700"/>
            <a:ext cx="80518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You can convince yourself that </a:t>
            </a:r>
          </a:p>
        </p:txBody>
      </p:sp>
      <p:sp>
        <p:nvSpPr>
          <p:cNvPr id="762885" name="Rectangle 5"/>
          <p:cNvSpPr>
            <a:spLocks noChangeArrowheads="1"/>
          </p:cNvSpPr>
          <p:nvPr/>
        </p:nvSpPr>
        <p:spPr bwMode="auto">
          <a:xfrm>
            <a:off x="1231900" y="1698625"/>
            <a:ext cx="527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1  +  2  +  3  +  </a:t>
            </a:r>
            <a:r>
              <a:rPr lang="en-US" sz="2000" b="0" baseline="30000"/>
              <a:t>. . .</a:t>
            </a:r>
            <a:r>
              <a:rPr lang="en-US" sz="2000" b="0"/>
              <a:t>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2)  +  (</a:t>
            </a:r>
            <a:r>
              <a:rPr lang="en-US" sz="2000" b="0" i="1"/>
              <a:t>N</a:t>
            </a:r>
            <a:r>
              <a:rPr lang="en-US" sz="2000" b="0"/>
              <a:t> </a:t>
            </a:r>
            <a:r>
              <a:rPr lang="en-US" sz="2000" b="0">
                <a:latin typeface="Courier New" charset="0"/>
              </a:rPr>
              <a:t>-</a:t>
            </a:r>
            <a:r>
              <a:rPr lang="en-US" sz="2000" b="0"/>
              <a:t> 1)  +  </a:t>
            </a:r>
            <a:r>
              <a:rPr lang="en-US" sz="2000" b="0" i="1"/>
              <a:t>N</a:t>
            </a:r>
            <a:r>
              <a:rPr lang="en-US" sz="2000" b="0"/>
              <a:t>   =  </a:t>
            </a:r>
          </a:p>
        </p:txBody>
      </p:sp>
      <p:sp>
        <p:nvSpPr>
          <p:cNvPr id="762886" name="Rectangle 6"/>
          <p:cNvSpPr>
            <a:spLocks noChangeArrowheads="1"/>
          </p:cNvSpPr>
          <p:nvPr/>
        </p:nvSpPr>
        <p:spPr bwMode="auto">
          <a:xfrm>
            <a:off x="6527800" y="1520598"/>
            <a:ext cx="1327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i="1" dirty="0"/>
              <a:t>N</a:t>
            </a:r>
            <a:r>
              <a:rPr lang="en-US" sz="2000" b="0" dirty="0"/>
              <a:t> </a:t>
            </a:r>
            <a:r>
              <a:rPr lang="en-US" sz="2000" b="0" baseline="10000" dirty="0" err="1">
                <a:latin typeface="Helvetica Neue" charset="0"/>
              </a:rPr>
              <a:t>x</a:t>
            </a:r>
            <a:r>
              <a:rPr lang="en-US" sz="2000" b="0" dirty="0"/>
              <a:t> (</a:t>
            </a:r>
            <a:r>
              <a:rPr lang="en-US" sz="2000" b="0" i="1" dirty="0"/>
              <a:t>N</a:t>
            </a:r>
            <a:r>
              <a:rPr lang="en-US" b="0" dirty="0"/>
              <a:t> </a:t>
            </a:r>
            <a:r>
              <a:rPr lang="en-US" sz="2000" b="0" dirty="0"/>
              <a:t>+</a:t>
            </a:r>
            <a:r>
              <a:rPr lang="en-US" b="0" dirty="0"/>
              <a:t> </a:t>
            </a:r>
            <a:r>
              <a:rPr lang="en-US" sz="2000" b="0" dirty="0"/>
              <a:t>1) </a:t>
            </a:r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6591300" y="1908930"/>
            <a:ext cx="119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2888" name="Rectangle 8"/>
          <p:cNvSpPr>
            <a:spLocks noChangeArrowheads="1"/>
          </p:cNvSpPr>
          <p:nvPr/>
        </p:nvSpPr>
        <p:spPr bwMode="auto">
          <a:xfrm>
            <a:off x="6527800" y="1849438"/>
            <a:ext cx="12827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0" dirty="0"/>
              <a:t>2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Arithmetic Sum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79" y="2535024"/>
            <a:ext cx="2214603" cy="7581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05" y="5116054"/>
            <a:ext cx="2400055" cy="9647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579" y="3457647"/>
            <a:ext cx="2246889" cy="7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7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80129" y="1341331"/>
            <a:ext cx="7252291" cy="3145599"/>
          </a:xfrm>
          <a:prstGeom prst="roundRect">
            <a:avLst>
              <a:gd name="adj" fmla="val 610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Midterm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11216" y="2013779"/>
            <a:ext cx="548855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/>
              <a:t>Date: 			Tuesday, Feb 9</a:t>
            </a:r>
            <a:r>
              <a:rPr lang="en-US" sz="2600" baseline="30000" dirty="0" smtClean="0"/>
              <a:t>th</a:t>
            </a:r>
            <a:endParaRPr lang="en-US" sz="2600" dirty="0" smtClean="0"/>
          </a:p>
          <a:p>
            <a:pPr>
              <a:tabLst>
                <a:tab pos="1887538" algn="l"/>
              </a:tabLst>
            </a:pPr>
            <a:r>
              <a:rPr lang="en-US" sz="2600" dirty="0" smtClean="0"/>
              <a:t>Time: 	7-9pm </a:t>
            </a:r>
          </a:p>
          <a:p>
            <a:pPr>
              <a:tabLst>
                <a:tab pos="1887538" algn="l"/>
              </a:tabLst>
            </a:pPr>
            <a:r>
              <a:rPr lang="en-US" sz="2600" dirty="0" smtClean="0"/>
              <a:t>Location: 	Hewlett 200, Hewlett 201 	+ Braun Aud.</a:t>
            </a:r>
            <a:endParaRPr lang="en-US" sz="2600" dirty="0"/>
          </a:p>
        </p:txBody>
      </p:sp>
      <p:sp>
        <p:nvSpPr>
          <p:cNvPr id="5" name="Rectangle 4"/>
          <p:cNvSpPr/>
          <p:nvPr/>
        </p:nvSpPr>
        <p:spPr>
          <a:xfrm>
            <a:off x="0" y="5383000"/>
            <a:ext cx="91439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More details on Wednesday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21916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79" y="486796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All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813373" y="4478305"/>
            <a:ext cx="76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Fibb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8988" y="3506117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DNA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435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96" y="4660718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5735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79" y="486796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All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813373" y="4478305"/>
            <a:ext cx="76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Fibb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8988" y="3506117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DNA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435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609" y="4257131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57359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39173" y="2243465"/>
            <a:ext cx="8023812" cy="3810330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Complexity Compare All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5265" y="2516226"/>
            <a:ext cx="762024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Grid&lt;double&gt; </a:t>
            </a:r>
            <a:r>
              <a:rPr lang="en-US" dirty="0" err="1" smtClean="0">
                <a:latin typeface="Courier"/>
                <a:cs typeface="Courier"/>
              </a:rPr>
              <a:t>compareAll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Vector&lt;double&gt;</a:t>
            </a:r>
            <a:r>
              <a:rPr lang="en-US" dirty="0" smtClean="0">
                <a:latin typeface="Courier"/>
                <a:cs typeface="Courier"/>
              </a:rPr>
              <a:t>&amp; data) {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 = </a:t>
            </a:r>
            <a:r>
              <a:rPr lang="en-US" dirty="0" err="1" smtClean="0">
                <a:latin typeface="Courier"/>
                <a:cs typeface="Courier"/>
              </a:rPr>
              <a:t>data.size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Grid&lt;double&gt; </a:t>
            </a:r>
            <a:r>
              <a:rPr lang="en-US" dirty="0" smtClean="0">
                <a:latin typeface="Courier"/>
                <a:cs typeface="Courier"/>
              </a:rPr>
              <a:t>similarity(n, n);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= 0;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&lt; n;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++) {</a:t>
            </a:r>
          </a:p>
          <a:p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j = 0; j &lt; n; j++) {</a:t>
            </a:r>
          </a:p>
          <a:p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diff = </a:t>
            </a:r>
            <a:r>
              <a:rPr lang="en-US" dirty="0" err="1" smtClean="0">
                <a:latin typeface="Courier"/>
                <a:cs typeface="Courier"/>
              </a:rPr>
              <a:t>calculateDiff</a:t>
            </a:r>
            <a:r>
              <a:rPr lang="en-US" dirty="0" smtClean="0">
                <a:latin typeface="Courier"/>
                <a:cs typeface="Courier"/>
              </a:rPr>
              <a:t>(data[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], data[j]);</a:t>
            </a:r>
          </a:p>
          <a:p>
            <a:r>
              <a:rPr lang="en-US" dirty="0" smtClean="0">
                <a:latin typeface="Courier"/>
                <a:cs typeface="Courier"/>
              </a:rPr>
              <a:t>      similarity[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][j] = diff;</a:t>
            </a:r>
          </a:p>
          <a:p>
            <a:r>
              <a:rPr lang="en-US" dirty="0" smtClean="0">
                <a:latin typeface="Courier"/>
                <a:cs typeface="Courier"/>
              </a:rPr>
              <a:t>    }</a:t>
            </a:r>
          </a:p>
          <a:p>
            <a:r>
              <a:rPr lang="en-US" dirty="0" smtClean="0">
                <a:latin typeface="Courier"/>
                <a:cs typeface="Courier"/>
              </a:rPr>
              <a:t>  }</a:t>
            </a:r>
          </a:p>
          <a:p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similarity;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080188"/>
            <a:ext cx="9143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8000"/>
                </a:solidFill>
              </a:rPr>
              <a:t>What is the complexity of this function? </a:t>
            </a:r>
          </a:p>
          <a:p>
            <a:pPr algn="ctr"/>
            <a:r>
              <a:rPr lang="en-US" sz="2600" b="1" dirty="0" smtClean="0">
                <a:solidFill>
                  <a:srgbClr val="008000"/>
                </a:solidFill>
              </a:rPr>
              <a:t>Let n be </a:t>
            </a:r>
            <a:r>
              <a:rPr lang="en-US" sz="2600" b="1" dirty="0" err="1" smtClean="0">
                <a:solidFill>
                  <a:srgbClr val="008000"/>
                </a:solidFill>
              </a:rPr>
              <a:t>data.size</a:t>
            </a:r>
            <a:r>
              <a:rPr lang="en-US" sz="2600" b="1" dirty="0" smtClean="0">
                <a:solidFill>
                  <a:srgbClr val="008000"/>
                </a:solidFill>
              </a:rPr>
              <a:t>()</a:t>
            </a:r>
            <a:endParaRPr lang="en-US" sz="2600" b="1" dirty="0">
              <a:solidFill>
                <a:srgbClr val="008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330" y="4963026"/>
            <a:ext cx="1639734" cy="16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6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609" y="0"/>
            <a:ext cx="1047443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589" y="688470"/>
            <a:ext cx="2111190" cy="21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0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79" y="486796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All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813373" y="4478305"/>
            <a:ext cx="76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Fibb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8988" y="3506117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DNA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435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609" y="4257131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6852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79" y="4867960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Compare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All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813373" y="4478305"/>
            <a:ext cx="76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Fibb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98988" y="3506117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DNA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435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649" y="3758583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6852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73" y="1509915"/>
            <a:ext cx="8583327" cy="440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62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23" y="1076961"/>
            <a:ext cx="7914103" cy="49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71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40" y="1148774"/>
            <a:ext cx="8200808" cy="51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870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96900"/>
            <a:ext cx="88900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8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390" y="1638086"/>
            <a:ext cx="75371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Write a recursive function that completes a grammar. </a:t>
            </a:r>
          </a:p>
          <a:p>
            <a:endParaRPr lang="en-US" sz="3600" dirty="0"/>
          </a:p>
          <a:p>
            <a:r>
              <a:rPr lang="en-US" sz="3600" dirty="0" smtClean="0"/>
              <a:t>Sentence is an easy to understand test case. </a:t>
            </a:r>
          </a:p>
          <a:p>
            <a:endParaRPr lang="en-US" sz="3600" dirty="0"/>
          </a:p>
          <a:p>
            <a:r>
              <a:rPr lang="en-US" sz="3600" dirty="0" smtClean="0"/>
              <a:t>Mystery trace is a fun test case.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39832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8557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824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17500"/>
            <a:ext cx="8128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015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187" y="1078493"/>
            <a:ext cx="3368700" cy="55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8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96211" y="5079356"/>
            <a:ext cx="5321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Times"/>
                <a:cs typeface="Times"/>
              </a:rPr>
              <a:t>n </a:t>
            </a:r>
            <a:r>
              <a:rPr lang="en-US" sz="3600" i="1" dirty="0" smtClean="0"/>
              <a:t> 		</a:t>
            </a:r>
            <a:r>
              <a:rPr lang="en-US" sz="3600" dirty="0" smtClean="0"/>
              <a:t>= 0, 1, 2, 3, 4, 5, 6…</a:t>
            </a:r>
          </a:p>
          <a:p>
            <a:r>
              <a:rPr lang="en-US" sz="3600" i="1" dirty="0">
                <a:latin typeface="Times"/>
                <a:cs typeface="Times"/>
              </a:rPr>
              <a:t>f</a:t>
            </a:r>
            <a:r>
              <a:rPr lang="en-US" sz="3600" i="1" dirty="0" smtClean="0">
                <a:latin typeface="Times"/>
                <a:cs typeface="Times"/>
              </a:rPr>
              <a:t>(n)	</a:t>
            </a:r>
            <a:r>
              <a:rPr lang="en-US" sz="3600" dirty="0" smtClean="0"/>
              <a:t>= 1, 1, 2, 3, 5, 8, 13 … 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486970"/>
            <a:ext cx="7988300" cy="1384300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Fibonacci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0345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Fibonacci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54935" y="2243464"/>
            <a:ext cx="6053469" cy="299128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5420" y="2421265"/>
            <a:ext cx="54481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fib(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n</a:t>
            </a:r>
            <a:r>
              <a:rPr lang="en-US" dirty="0" smtClean="0">
                <a:latin typeface="Courier"/>
                <a:cs typeface="Courier"/>
              </a:rPr>
              <a:t>) {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(n &lt;= 1) 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1;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fib(n – 1) + fib(n – 2);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70075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Fibonacci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2807" y="973625"/>
            <a:ext cx="6053469" cy="299128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3292" y="1151426"/>
            <a:ext cx="54481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fib(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n</a:t>
            </a:r>
            <a:r>
              <a:rPr lang="en-US" dirty="0" smtClean="0">
                <a:latin typeface="Courier"/>
                <a:cs typeface="Courier"/>
              </a:rPr>
              <a:t>) {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(n &lt;= 1) 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1;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fib(n – 1) + fib(n – 2);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81045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Fibonacci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2807" y="973625"/>
            <a:ext cx="6053469" cy="299128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3292" y="1151426"/>
            <a:ext cx="54481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fib(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n</a:t>
            </a:r>
            <a:r>
              <a:rPr lang="en-US" dirty="0" smtClean="0">
                <a:latin typeface="Courier"/>
                <a:cs typeface="Courier"/>
              </a:rPr>
              <a:t>) {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(n &lt;= 1) 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1;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fib(n – 1) + fib(n – 2);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127" y="3270270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57242" y="2931612"/>
            <a:ext cx="174323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Call tree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56618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Big O?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6976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52380" y="1206043"/>
            <a:ext cx="203974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T.S.P.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581762" y="1166743"/>
            <a:ext cx="2187824" cy="607835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5" name="TextBox 4"/>
          <p:cNvSpPr txBox="1"/>
          <p:nvPr/>
        </p:nvSpPr>
        <p:spPr>
          <a:xfrm>
            <a:off x="4271995" y="2114417"/>
            <a:ext cx="45980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1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271995" y="2075117"/>
            <a:ext cx="459801" cy="607835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7" name="TextBox 6"/>
          <p:cNvSpPr txBox="1"/>
          <p:nvPr/>
        </p:nvSpPr>
        <p:spPr>
          <a:xfrm>
            <a:off x="5146297" y="2509614"/>
            <a:ext cx="45980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2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146297" y="2470314"/>
            <a:ext cx="459801" cy="607835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9" name="TextBox 8"/>
          <p:cNvSpPr txBox="1"/>
          <p:nvPr/>
        </p:nvSpPr>
        <p:spPr>
          <a:xfrm>
            <a:off x="8205158" y="2298452"/>
            <a:ext cx="45980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N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8181420" y="2223541"/>
            <a:ext cx="459801" cy="607835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2" name="Freeform 11"/>
          <p:cNvSpPr/>
          <p:nvPr/>
        </p:nvSpPr>
        <p:spPr>
          <a:xfrm>
            <a:off x="4850294" y="1671572"/>
            <a:ext cx="381856" cy="22003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3" name="Freeform 12"/>
          <p:cNvSpPr/>
          <p:nvPr/>
        </p:nvSpPr>
        <p:spPr>
          <a:xfrm flipH="1">
            <a:off x="8062507" y="1667839"/>
            <a:ext cx="261390" cy="427586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Freeform 13"/>
          <p:cNvSpPr/>
          <p:nvPr/>
        </p:nvSpPr>
        <p:spPr>
          <a:xfrm>
            <a:off x="5354987" y="1938862"/>
            <a:ext cx="272312" cy="31047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TextBox 14"/>
          <p:cNvSpPr txBox="1"/>
          <p:nvPr/>
        </p:nvSpPr>
        <p:spPr>
          <a:xfrm>
            <a:off x="3783643" y="3775576"/>
            <a:ext cx="834707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[2,1]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893754" y="3736276"/>
            <a:ext cx="739141" cy="607835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TextBox 16"/>
          <p:cNvSpPr txBox="1"/>
          <p:nvPr/>
        </p:nvSpPr>
        <p:spPr>
          <a:xfrm>
            <a:off x="4819061" y="3846402"/>
            <a:ext cx="834707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[2,3]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4819036" y="3807102"/>
            <a:ext cx="849278" cy="607835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6951234" y="3809566"/>
            <a:ext cx="834707" cy="607835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TextBox 19"/>
          <p:cNvSpPr txBox="1"/>
          <p:nvPr/>
        </p:nvSpPr>
        <p:spPr>
          <a:xfrm>
            <a:off x="6951234" y="3904623"/>
            <a:ext cx="834707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[2,N]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4745384" y="3333290"/>
            <a:ext cx="272312" cy="31047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2" name="Freeform 21"/>
          <p:cNvSpPr/>
          <p:nvPr/>
        </p:nvSpPr>
        <p:spPr>
          <a:xfrm flipH="1">
            <a:off x="5940606" y="3283683"/>
            <a:ext cx="769515" cy="427586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5354987" y="3369004"/>
            <a:ext cx="231965" cy="274765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" name="Rounded Rectangle 1"/>
          <p:cNvSpPr/>
          <p:nvPr/>
        </p:nvSpPr>
        <p:spPr>
          <a:xfrm>
            <a:off x="3703307" y="1044576"/>
            <a:ext cx="5210730" cy="3947956"/>
          </a:xfrm>
          <a:prstGeom prst="roundRect">
            <a:avLst/>
          </a:prstGeom>
          <a:noFill/>
          <a:ln w="38100" cmpd="sng"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79723" y="5193463"/>
            <a:ext cx="48922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Times"/>
                <a:cs typeface="Times"/>
              </a:rPr>
              <a:t># </a:t>
            </a:r>
            <a:r>
              <a:rPr lang="en-US" sz="3000" i="1" dirty="0" smtClean="0">
                <a:latin typeface="Times"/>
                <a:cs typeface="Times"/>
              </a:rPr>
              <a:t>calls = </a:t>
            </a:r>
            <a:r>
              <a:rPr lang="en-US" sz="3000" i="1" dirty="0" smtClean="0">
                <a:latin typeface="Times"/>
                <a:cs typeface="Times"/>
              </a:rPr>
              <a:t>(N) (N – 1) × … </a:t>
            </a:r>
            <a:r>
              <a:rPr lang="en-US" sz="3000" i="1" dirty="0">
                <a:latin typeface="Times"/>
                <a:cs typeface="Times"/>
              </a:rPr>
              <a:t>×</a:t>
            </a:r>
            <a:r>
              <a:rPr lang="en-US" sz="3000" i="1" dirty="0" smtClean="0">
                <a:latin typeface="Times"/>
                <a:cs typeface="Times"/>
              </a:rPr>
              <a:t> 1 </a:t>
            </a:r>
            <a:endParaRPr lang="en-US" sz="3000" i="1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767" y="5977194"/>
            <a:ext cx="1457830" cy="6345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20633461">
            <a:off x="504139" y="2386991"/>
            <a:ext cx="2429929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Count the number of recursive calls</a:t>
            </a:r>
            <a:endParaRPr lang="en-US" sz="3600" dirty="0"/>
          </a:p>
        </p:txBody>
      </p:sp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Big O and Recursion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20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 rot="20633461">
            <a:off x="504139" y="2386991"/>
            <a:ext cx="2429929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Count the number of recursive calls</a:t>
            </a:r>
            <a:endParaRPr lang="en-US" sz="3600" dirty="0"/>
          </a:p>
        </p:txBody>
      </p:sp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Big O and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2866" y="1192988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72733" y="4973608"/>
            <a:ext cx="485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Branching (</a:t>
            </a:r>
            <a:r>
              <a:rPr lang="en-US" i="1" dirty="0" smtClean="0"/>
              <a:t>b</a:t>
            </a:r>
            <a:r>
              <a:rPr lang="en-US" dirty="0" smtClean="0"/>
              <a:t>)  = decisions in worse recursive case.</a:t>
            </a:r>
          </a:p>
          <a:p>
            <a:r>
              <a:rPr lang="en-US" dirty="0" smtClean="0"/>
              <a:t>Depth (</a:t>
            </a:r>
            <a:r>
              <a:rPr lang="en-US" i="1" dirty="0" smtClean="0"/>
              <a:t>d</a:t>
            </a:r>
            <a:r>
              <a:rPr lang="en-US" dirty="0" smtClean="0"/>
              <a:t>) = longest chain of recursive calls.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677" y="5792651"/>
            <a:ext cx="3871339" cy="7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4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6045" y="1459528"/>
            <a:ext cx="763694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ourier"/>
                <a:cs typeface="Courier"/>
              </a:rPr>
              <a:t>QUESTION</a:t>
            </a:r>
            <a:r>
              <a:rPr lang="en-US" dirty="0" smtClean="0">
                <a:latin typeface="Courier"/>
                <a:cs typeface="Courier"/>
              </a:rPr>
              <a:t>: {{lots of text that I excluded for space}}</a:t>
            </a:r>
          </a:p>
          <a:p>
            <a:r>
              <a:rPr lang="en-US" dirty="0" smtClean="0">
                <a:latin typeface="Courier"/>
                <a:cs typeface="Courier"/>
              </a:rPr>
              <a:t>-----</a:t>
            </a:r>
          </a:p>
          <a:p>
            <a:r>
              <a:rPr lang="en-US" b="1" dirty="0" smtClean="0">
                <a:solidFill>
                  <a:srgbClr val="C0504D"/>
                </a:solidFill>
                <a:latin typeface="Courier"/>
                <a:cs typeface="Courier"/>
              </a:rPr>
              <a:t>RECURSION</a:t>
            </a:r>
            <a:r>
              <a:rPr lang="en-US" dirty="0" smtClean="0">
                <a:latin typeface="Courier"/>
                <a:cs typeface="Courier"/>
              </a:rPr>
              <a:t>:CALL|CALL OP TERM</a:t>
            </a:r>
          </a:p>
          <a:p>
            <a:r>
              <a:rPr lang="en-US" dirty="0" smtClean="0">
                <a:latin typeface="Courier"/>
                <a:cs typeface="Courier"/>
              </a:rPr>
              <a:t>-----</a:t>
            </a:r>
          </a:p>
          <a:p>
            <a:r>
              <a:rPr lang="en-US" b="1" dirty="0" err="1" smtClean="0">
                <a:solidFill>
                  <a:srgbClr val="C0504D"/>
                </a:solidFill>
                <a:latin typeface="Courier"/>
                <a:cs typeface="Courier"/>
              </a:rPr>
              <a:t>CALL</a:t>
            </a:r>
            <a:r>
              <a:rPr lang="en-US" dirty="0" err="1" smtClean="0">
                <a:latin typeface="Courier"/>
                <a:cs typeface="Courier"/>
              </a:rPr>
              <a:t>:mystery</a:t>
            </a:r>
            <a:r>
              <a:rPr lang="en-US" dirty="0" smtClean="0">
                <a:latin typeface="Courier"/>
                <a:cs typeface="Courier"/>
              </a:rPr>
              <a:t>(level - 1, XEXP)</a:t>
            </a:r>
          </a:p>
          <a:p>
            <a:r>
              <a:rPr lang="en-US" dirty="0" smtClean="0">
                <a:latin typeface="Courier"/>
                <a:cs typeface="Courier"/>
              </a:rPr>
              <a:t>-----</a:t>
            </a:r>
          </a:p>
          <a:p>
            <a:r>
              <a:rPr lang="en-US" b="1" dirty="0" smtClean="0">
                <a:solidFill>
                  <a:srgbClr val="C0504D"/>
                </a:solidFill>
                <a:latin typeface="Courier"/>
                <a:cs typeface="Courier"/>
              </a:rPr>
              <a:t>COMBO</a:t>
            </a:r>
            <a:r>
              <a:rPr lang="en-US" dirty="0" smtClean="0">
                <a:latin typeface="Courier"/>
                <a:cs typeface="Courier"/>
              </a:rPr>
              <a:t>:REXP OP XEXP</a:t>
            </a:r>
          </a:p>
          <a:p>
            <a:r>
              <a:rPr lang="en-US" dirty="0" smtClean="0">
                <a:latin typeface="Courier"/>
                <a:cs typeface="Courier"/>
              </a:rPr>
              <a:t>-----</a:t>
            </a:r>
          </a:p>
          <a:p>
            <a:r>
              <a:rPr lang="en-US" b="1" dirty="0" err="1" smtClean="0">
                <a:solidFill>
                  <a:srgbClr val="C0504D"/>
                </a:solidFill>
                <a:latin typeface="Courier"/>
                <a:cs typeface="Courier"/>
              </a:rPr>
              <a:t>XEXP</a:t>
            </a:r>
            <a:r>
              <a:rPr lang="en-US" dirty="0" err="1" smtClean="0">
                <a:latin typeface="Courier"/>
                <a:cs typeface="Courier"/>
              </a:rPr>
              <a:t>:x|x</a:t>
            </a:r>
            <a:r>
              <a:rPr lang="en-US" dirty="0" smtClean="0">
                <a:latin typeface="Courier"/>
                <a:cs typeface="Courier"/>
              </a:rPr>
              <a:t> OP </a:t>
            </a:r>
            <a:r>
              <a:rPr lang="en-US" dirty="0" err="1" smtClean="0">
                <a:latin typeface="Courier"/>
                <a:cs typeface="Courier"/>
              </a:rPr>
              <a:t>XEXP|x</a:t>
            </a:r>
            <a:r>
              <a:rPr lang="en-US" dirty="0" smtClean="0">
                <a:latin typeface="Courier"/>
                <a:cs typeface="Courier"/>
              </a:rPr>
              <a:t> OP NUM</a:t>
            </a:r>
          </a:p>
          <a:p>
            <a:r>
              <a:rPr lang="en-US" dirty="0" smtClean="0">
                <a:latin typeface="Courier"/>
                <a:cs typeface="Courier"/>
              </a:rPr>
              <a:t>-----</a:t>
            </a:r>
          </a:p>
          <a:p>
            <a:r>
              <a:rPr lang="en-US" b="1" dirty="0" err="1" smtClean="0">
                <a:solidFill>
                  <a:srgbClr val="C0504D"/>
                </a:solidFill>
                <a:latin typeface="Courier"/>
                <a:cs typeface="Courier"/>
              </a:rPr>
              <a:t>REXP</a:t>
            </a:r>
            <a:r>
              <a:rPr lang="en-US" dirty="0" err="1" smtClean="0">
                <a:latin typeface="Courier"/>
                <a:cs typeface="Courier"/>
              </a:rPr>
              <a:t>:r|r</a:t>
            </a:r>
            <a:r>
              <a:rPr lang="en-US" dirty="0" smtClean="0">
                <a:latin typeface="Courier"/>
                <a:cs typeface="Courier"/>
              </a:rPr>
              <a:t> OP </a:t>
            </a:r>
            <a:r>
              <a:rPr lang="en-US" dirty="0" err="1" smtClean="0">
                <a:latin typeface="Courier"/>
                <a:cs typeface="Courier"/>
              </a:rPr>
              <a:t>REXP|r</a:t>
            </a:r>
            <a:r>
              <a:rPr lang="en-US" dirty="0" smtClean="0">
                <a:latin typeface="Courier"/>
                <a:cs typeface="Courier"/>
              </a:rPr>
              <a:t> OP NUM</a:t>
            </a:r>
          </a:p>
          <a:p>
            <a:r>
              <a:rPr lang="en-US" dirty="0" smtClean="0">
                <a:latin typeface="Courier"/>
                <a:cs typeface="Courier"/>
              </a:rPr>
              <a:t>-----</a:t>
            </a:r>
          </a:p>
          <a:p>
            <a:r>
              <a:rPr lang="en-US" b="1" dirty="0" smtClean="0">
                <a:solidFill>
                  <a:srgbClr val="C0504D"/>
                </a:solidFill>
                <a:latin typeface="Courier"/>
                <a:cs typeface="Courier"/>
              </a:rPr>
              <a:t>NUM</a:t>
            </a:r>
            <a:r>
              <a:rPr lang="en-US" dirty="0" smtClean="0">
                <a:latin typeface="Courier"/>
                <a:cs typeface="Courier"/>
              </a:rPr>
              <a:t>:1|5</a:t>
            </a:r>
          </a:p>
          <a:p>
            <a:r>
              <a:rPr lang="en-US" dirty="0" smtClean="0">
                <a:latin typeface="Courier"/>
                <a:cs typeface="Courier"/>
              </a:rPr>
              <a:t>-----</a:t>
            </a:r>
          </a:p>
          <a:p>
            <a:r>
              <a:rPr lang="en-US" b="1" dirty="0" smtClean="0">
                <a:solidFill>
                  <a:srgbClr val="C0504D"/>
                </a:solidFill>
                <a:latin typeface="Courier"/>
                <a:cs typeface="Courier"/>
              </a:rPr>
              <a:t>OP</a:t>
            </a:r>
            <a:r>
              <a:rPr lang="en-US" dirty="0" smtClean="0">
                <a:latin typeface="Courier"/>
                <a:cs typeface="Courier"/>
              </a:rPr>
              <a:t>:+|-|*|%|/</a:t>
            </a:r>
          </a:p>
          <a:p>
            <a:r>
              <a:rPr lang="en-US" dirty="0" smtClean="0">
                <a:latin typeface="Courier"/>
                <a:cs typeface="Courier"/>
              </a:rPr>
              <a:t>-----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98179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Aside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916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 rot="20633461">
            <a:off x="504139" y="2386991"/>
            <a:ext cx="2429929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Count the number of recursive calls</a:t>
            </a:r>
            <a:endParaRPr lang="en-US" sz="3600" dirty="0"/>
          </a:p>
        </p:txBody>
      </p:sp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Big O and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2866" y="1192988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54" y="5514255"/>
            <a:ext cx="4835919" cy="63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4125" y="4771816"/>
            <a:ext cx="3050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is beyond CS106B: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09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Big O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10"/>
          <a:stretch/>
        </p:blipFill>
        <p:spPr>
          <a:xfrm>
            <a:off x="783390" y="1549614"/>
            <a:ext cx="2465835" cy="63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737"/>
          <a:stretch/>
        </p:blipFill>
        <p:spPr>
          <a:xfrm>
            <a:off x="6041597" y="1483773"/>
            <a:ext cx="1713592" cy="7162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72732" y="1602476"/>
            <a:ext cx="21835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</a:t>
            </a:r>
            <a:r>
              <a:rPr lang="en-US" sz="3000" dirty="0" smtClean="0"/>
              <a:t>echnically is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4174704" y="2941900"/>
            <a:ext cx="9796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since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010"/>
          <a:stretch/>
        </p:blipFill>
        <p:spPr>
          <a:xfrm>
            <a:off x="1612354" y="4230368"/>
            <a:ext cx="2465835" cy="63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737"/>
          <a:stretch/>
        </p:blipFill>
        <p:spPr>
          <a:xfrm>
            <a:off x="5149477" y="4128918"/>
            <a:ext cx="1713592" cy="7162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17018" y="4150746"/>
            <a:ext cx="376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&lt;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2674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call it a “tighter” bound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666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End Aside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058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Doesn’t look good.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2288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Call Ghost Busters!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105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Fibonacci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2807" y="973625"/>
            <a:ext cx="6053469" cy="299128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3292" y="1151426"/>
            <a:ext cx="54481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fib(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n</a:t>
            </a:r>
            <a:r>
              <a:rPr lang="en-US" dirty="0" smtClean="0">
                <a:latin typeface="Courier"/>
                <a:cs typeface="Courier"/>
              </a:rPr>
              <a:t>) {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(n &lt;= 1) 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1;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fib(n – 1) + fib(n – 2);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127" y="3270270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57242" y="2931612"/>
            <a:ext cx="174323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Call tree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8131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Fibonacci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2807" y="973625"/>
            <a:ext cx="6053469" cy="299128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3292" y="1151426"/>
            <a:ext cx="54481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fib(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n</a:t>
            </a:r>
            <a:r>
              <a:rPr lang="en-US" dirty="0" smtClean="0">
                <a:latin typeface="Courier"/>
                <a:cs typeface="Courier"/>
              </a:rPr>
              <a:t>) {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(n &lt;= 1) 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1;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fib(n – 1) + fib(n – 2);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127" y="3270270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57242" y="2931612"/>
            <a:ext cx="174323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Call tree</a:t>
            </a:r>
            <a:endParaRPr lang="en-US" sz="3600" dirty="0"/>
          </a:p>
        </p:txBody>
      </p:sp>
      <p:sp>
        <p:nvSpPr>
          <p:cNvPr id="3" name="Rounded Rectangle 2"/>
          <p:cNvSpPr/>
          <p:nvPr/>
        </p:nvSpPr>
        <p:spPr>
          <a:xfrm>
            <a:off x="3584602" y="5282233"/>
            <a:ext cx="854607" cy="605379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647998" y="4639330"/>
            <a:ext cx="854607" cy="605379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226648" y="4639330"/>
            <a:ext cx="854607" cy="605379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997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Fibonacci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2807" y="973625"/>
            <a:ext cx="6053469" cy="2991287"/>
          </a:xfrm>
          <a:prstGeom prst="roundRect">
            <a:avLst>
              <a:gd name="adj" fmla="val 60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3292" y="1151426"/>
            <a:ext cx="54481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fib(</a:t>
            </a:r>
            <a:r>
              <a:rPr lang="en-US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 n</a:t>
            </a:r>
            <a:r>
              <a:rPr lang="en-US" dirty="0" smtClean="0">
                <a:latin typeface="Courier"/>
                <a:cs typeface="Courier"/>
              </a:rPr>
              <a:t>) {</a:t>
            </a:r>
            <a:endParaRPr lang="en-US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(n &lt;= 1) 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1;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fib(n – 1) + fib(n – 2);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cs typeface="Courier"/>
              </a:rPr>
              <a:t> }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6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127" y="3270270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57242" y="2931612"/>
            <a:ext cx="1743236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Call tree</a:t>
            </a:r>
            <a:endParaRPr lang="en-US" sz="3600" dirty="0"/>
          </a:p>
        </p:txBody>
      </p:sp>
      <p:sp>
        <p:nvSpPr>
          <p:cNvPr id="3" name="Rounded Rectangle 2"/>
          <p:cNvSpPr/>
          <p:nvPr/>
        </p:nvSpPr>
        <p:spPr>
          <a:xfrm>
            <a:off x="3584602" y="5282233"/>
            <a:ext cx="854607" cy="605379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647998" y="4639330"/>
            <a:ext cx="854607" cy="605379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226648" y="4639330"/>
            <a:ext cx="854607" cy="605379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>
            <p:custDataLst>
              <p:tags r:id="rId2"/>
            </p:custDataLst>
          </p:nvPr>
        </p:nvSpPr>
        <p:spPr>
          <a:xfrm>
            <a:off x="1064154" y="4663066"/>
            <a:ext cx="2341307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/>
              <a:t>fib</a:t>
            </a:r>
            <a:r>
              <a:rPr lang="en-US" dirty="0" smtClean="0"/>
              <a:t>(</a:t>
            </a:r>
            <a:r>
              <a:rPr lang="en-US" dirty="0"/>
              <a:t>2) is calculated 3 separate times when calculating </a:t>
            </a:r>
            <a:r>
              <a:rPr lang="en-US" dirty="0" smtClean="0"/>
              <a:t>fib(</a:t>
            </a:r>
            <a:r>
              <a:rPr lang="en-US" dirty="0"/>
              <a:t>5)!</a:t>
            </a:r>
          </a:p>
        </p:txBody>
      </p:sp>
    </p:spTree>
    <p:extLst>
      <p:ext uri="{BB962C8B-B14F-4D97-AF65-F5344CB8AC3E}">
        <p14:creationId xmlns:p14="http://schemas.microsoft.com/office/powerpoint/2010/main" val="20163215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Memoization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522" y="1495643"/>
            <a:ext cx="866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 smtClean="0"/>
              <a:t>Memoization</a:t>
            </a:r>
            <a:r>
              <a:rPr lang="en-US" sz="3000" dirty="0" smtClean="0"/>
              <a:t>: Store previous results so that in future executions, you don’t have to recalculate them.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38648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aka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601806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Remember what you have already done!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13476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Milestone 5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5994" y="1376942"/>
            <a:ext cx="20316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  <a:latin typeface="Courier"/>
                <a:cs typeface="Courier"/>
              </a:rPr>
              <a:t>QUESTION</a:t>
            </a:r>
            <a:endParaRPr lang="en-US" sz="3000" b="1" dirty="0">
              <a:solidFill>
                <a:schemeClr val="accent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47610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129284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7712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129284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129284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57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129284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7577" y="2882543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3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129284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7577" y="2882543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059587" y="3620407"/>
            <a:ext cx="860321" cy="611512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6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7577" y="2882543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059587" y="3620407"/>
            <a:ext cx="860321" cy="611512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677858" y="4295095"/>
            <a:ext cx="860321" cy="611512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483083" y="4293182"/>
            <a:ext cx="860321" cy="611512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9738" y="5211012"/>
            <a:ext cx="16622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(2) = 2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105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16622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(2) = 2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7577" y="2882543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059587" y="3620407"/>
            <a:ext cx="860321" cy="611512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9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16622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(2) = 2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7577" y="2882543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059587" y="3620407"/>
            <a:ext cx="860321" cy="611512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86647" y="3628451"/>
            <a:ext cx="860321" cy="611512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39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35091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(2) = 2, f(3) = 3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7577" y="2882543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059587" y="3620407"/>
            <a:ext cx="860321" cy="611512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86647" y="3628451"/>
            <a:ext cx="860321" cy="611512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2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Memoized</a:t>
            </a:r>
            <a:r>
              <a:rPr lang="en-US" sz="4600" dirty="0" smtClean="0">
                <a:latin typeface="Calibri"/>
                <a:cs typeface="Calibri"/>
              </a:rPr>
              <a:t> Fibonacci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8" name="Picture 2" descr="F(2)--and it's accompanying calls to F(1) and F(0)--is calculated 3 separate times when doing F(5).&#10;&#10;In all, F(5) generats 15 function calls (including F(5) itself)." title="Fibonacci call tre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217" y="1608445"/>
            <a:ext cx="5708719" cy="330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9738" y="5211012"/>
            <a:ext cx="35091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Cache: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(2) = 2, f(3) = 3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69774" y="1483773"/>
            <a:ext cx="1103868" cy="878394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67263" y="2279076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7577" y="2882543"/>
            <a:ext cx="1103868" cy="686558"/>
          </a:xfrm>
          <a:prstGeom prst="roundRect">
            <a:avLst/>
          </a:prstGeom>
          <a:noFill/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2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4264</Words>
  <Application>Microsoft Macintosh PowerPoint</Application>
  <PresentationFormat>On-screen Show (4:3)</PresentationFormat>
  <Paragraphs>915</Paragraphs>
  <Slides>122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66</cp:revision>
  <dcterms:created xsi:type="dcterms:W3CDTF">2016-02-01T04:46:05Z</dcterms:created>
  <dcterms:modified xsi:type="dcterms:W3CDTF">2016-02-01T18:46:08Z</dcterms:modified>
</cp:coreProperties>
</file>